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57" r:id="rId3"/>
    <p:sldMasterId id="2147483705" r:id="rId4"/>
  </p:sldMasterIdLst>
  <p:notesMasterIdLst>
    <p:notesMasterId r:id="rId76"/>
  </p:notesMasterIdLst>
  <p:handoutMasterIdLst>
    <p:handoutMasterId r:id="rId77"/>
  </p:handoutMasterIdLst>
  <p:sldIdLst>
    <p:sldId id="519" r:id="rId5"/>
    <p:sldId id="414" r:id="rId6"/>
    <p:sldId id="434" r:id="rId7"/>
    <p:sldId id="496" r:id="rId8"/>
    <p:sldId id="495" r:id="rId9"/>
    <p:sldId id="570" r:id="rId10"/>
    <p:sldId id="571" r:id="rId11"/>
    <p:sldId id="572" r:id="rId12"/>
    <p:sldId id="401" r:id="rId13"/>
    <p:sldId id="573" r:id="rId14"/>
    <p:sldId id="575" r:id="rId15"/>
    <p:sldId id="494" r:id="rId16"/>
    <p:sldId id="451" r:id="rId17"/>
    <p:sldId id="436" r:id="rId18"/>
    <p:sldId id="429" r:id="rId19"/>
    <p:sldId id="525" r:id="rId20"/>
    <p:sldId id="381" r:id="rId21"/>
    <p:sldId id="453" r:id="rId22"/>
    <p:sldId id="527" r:id="rId23"/>
    <p:sldId id="452" r:id="rId24"/>
    <p:sldId id="493" r:id="rId25"/>
    <p:sldId id="555" r:id="rId26"/>
    <p:sldId id="455" r:id="rId27"/>
    <p:sldId id="456" r:id="rId28"/>
    <p:sldId id="457" r:id="rId29"/>
    <p:sldId id="432" r:id="rId30"/>
    <p:sldId id="576" r:id="rId31"/>
    <p:sldId id="577" r:id="rId32"/>
    <p:sldId id="578" r:id="rId33"/>
    <p:sldId id="580" r:id="rId34"/>
    <p:sldId id="463" r:id="rId35"/>
    <p:sldId id="464" r:id="rId36"/>
    <p:sldId id="465" r:id="rId37"/>
    <p:sldId id="466" r:id="rId38"/>
    <p:sldId id="479" r:id="rId39"/>
    <p:sldId id="480" r:id="rId40"/>
    <p:sldId id="524" r:id="rId41"/>
    <p:sldId id="514" r:id="rId42"/>
    <p:sldId id="515" r:id="rId43"/>
    <p:sldId id="509" r:id="rId44"/>
    <p:sldId id="528" r:id="rId45"/>
    <p:sldId id="507" r:id="rId46"/>
    <p:sldId id="512" r:id="rId47"/>
    <p:sldId id="516" r:id="rId48"/>
    <p:sldId id="520" r:id="rId49"/>
    <p:sldId id="521" r:id="rId50"/>
    <p:sldId id="529" r:id="rId51"/>
    <p:sldId id="556" r:id="rId52"/>
    <p:sldId id="544" r:id="rId53"/>
    <p:sldId id="545" r:id="rId54"/>
    <p:sldId id="560" r:id="rId55"/>
    <p:sldId id="548" r:id="rId56"/>
    <p:sldId id="561" r:id="rId57"/>
    <p:sldId id="562" r:id="rId58"/>
    <p:sldId id="563" r:id="rId59"/>
    <p:sldId id="564" r:id="rId60"/>
    <p:sldId id="566" r:id="rId61"/>
    <p:sldId id="567" r:id="rId62"/>
    <p:sldId id="568" r:id="rId63"/>
    <p:sldId id="543" r:id="rId64"/>
    <p:sldId id="557" r:id="rId65"/>
    <p:sldId id="558" r:id="rId66"/>
    <p:sldId id="547" r:id="rId67"/>
    <p:sldId id="549" r:id="rId68"/>
    <p:sldId id="550" r:id="rId69"/>
    <p:sldId id="551" r:id="rId70"/>
    <p:sldId id="553" r:id="rId71"/>
    <p:sldId id="554" r:id="rId72"/>
    <p:sldId id="585" r:id="rId73"/>
    <p:sldId id="584" r:id="rId74"/>
    <p:sldId id="410" r:id="rId75"/>
  </p:sldIdLst>
  <p:sldSz cx="9144000" cy="6858000" type="screen4x3"/>
  <p:notesSz cx="6797675" cy="9856788"/>
  <p:custShowLst>
    <p:custShow name="valore" id="0">
      <p:sldLst/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FF"/>
    <a:srgbClr val="00823B"/>
    <a:srgbClr val="CC0099"/>
    <a:srgbClr val="CC0000"/>
    <a:srgbClr val="669900"/>
    <a:srgbClr val="FFCC00"/>
    <a:srgbClr val="FF9900"/>
    <a:srgbClr val="99CC00"/>
    <a:srgbClr val="3333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72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0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sociedad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comparativo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comparativo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comparativo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comparativ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3%20-%20SANDRA\3.%20EMPRESA\Trabalhos%20Realizados\OAB%20-%20dez%202013\Tabelas\Tabelas%20e%20gr&#225;ficos%20gerais%20-%20advog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</c:dLbls>
          <c:cat>
            <c:strRef>
              <c:f>Plan1!$E$1:$E$10</c:f>
              <c:strCache>
                <c:ptCount val="10"/>
                <c:pt idx="0">
                  <c:v>20 a 24</c:v>
                </c:pt>
                <c:pt idx="1">
                  <c:v>25 a 29</c:v>
                </c:pt>
                <c:pt idx="2">
                  <c:v>30 a 34</c:v>
                </c:pt>
                <c:pt idx="3">
                  <c:v>35 a 39</c:v>
                </c:pt>
                <c:pt idx="4">
                  <c:v>40 a 44</c:v>
                </c:pt>
                <c:pt idx="5">
                  <c:v>45 a 49</c:v>
                </c:pt>
                <c:pt idx="6">
                  <c:v>50 a 54</c:v>
                </c:pt>
                <c:pt idx="7">
                  <c:v>55 a 59</c:v>
                </c:pt>
                <c:pt idx="8">
                  <c:v>60 a 69</c:v>
                </c:pt>
                <c:pt idx="9">
                  <c:v>70 ou mais</c:v>
                </c:pt>
              </c:strCache>
            </c:strRef>
          </c:cat>
          <c:val>
            <c:numRef>
              <c:f>Plan1!$F$1:$F$10</c:f>
              <c:numCache>
                <c:formatCode>0.00</c:formatCode>
                <c:ptCount val="10"/>
                <c:pt idx="0">
                  <c:v>1.5895953757225432</c:v>
                </c:pt>
                <c:pt idx="1">
                  <c:v>7.3699421965317926</c:v>
                </c:pt>
                <c:pt idx="2">
                  <c:v>9.1040462427745652</c:v>
                </c:pt>
                <c:pt idx="3">
                  <c:v>16.618497109826592</c:v>
                </c:pt>
                <c:pt idx="4">
                  <c:v>11.416184971098268</c:v>
                </c:pt>
                <c:pt idx="5">
                  <c:v>10.404624277456652</c:v>
                </c:pt>
                <c:pt idx="6">
                  <c:v>10.982658959537572</c:v>
                </c:pt>
                <c:pt idx="7">
                  <c:v>11.271676300578035</c:v>
                </c:pt>
                <c:pt idx="8">
                  <c:v>14.739884393063585</c:v>
                </c:pt>
                <c:pt idx="9">
                  <c:v>6.5028901734104041</c:v>
                </c:pt>
              </c:numCache>
            </c:numRef>
          </c:val>
        </c:ser>
        <c:dLbls>
          <c:showVal val="1"/>
        </c:dLbls>
        <c:axId val="80687872"/>
        <c:axId val="80689408"/>
      </c:barChart>
      <c:catAx>
        <c:axId val="80687872"/>
        <c:scaling>
          <c:orientation val="minMax"/>
        </c:scaling>
        <c:axPos val="l"/>
        <c:tickLblPos val="nextTo"/>
        <c:crossAx val="80689408"/>
        <c:crosses val="autoZero"/>
        <c:auto val="1"/>
        <c:lblAlgn val="ctr"/>
        <c:lblOffset val="100"/>
      </c:catAx>
      <c:valAx>
        <c:axId val="80689408"/>
        <c:scaling>
          <c:orientation val="minMax"/>
        </c:scaling>
        <c:delete val="1"/>
        <c:axPos val="b"/>
        <c:numFmt formatCode="0.00" sourceLinked="1"/>
        <c:tickLblPos val="nextTo"/>
        <c:crossAx val="80687872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percentStacked"/>
        <c:ser>
          <c:idx val="0"/>
          <c:order val="0"/>
          <c:tx>
            <c:strRef>
              <c:f>Plan1!$J$514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Plan1!$I$515:$I$519</c:f>
              <c:strCache>
                <c:ptCount val="5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OUTROS</c:v>
                </c:pt>
                <c:pt idx="4">
                  <c:v>NENHUM</c:v>
                </c:pt>
              </c:strCache>
            </c:strRef>
          </c:cat>
          <c:val>
            <c:numRef>
              <c:f>Plan1!$J$515:$J$519</c:f>
              <c:numCache>
                <c:formatCode>0.00</c:formatCode>
                <c:ptCount val="5"/>
                <c:pt idx="0">
                  <c:v>54.755043227665702</c:v>
                </c:pt>
                <c:pt idx="1">
                  <c:v>21.757925072046113</c:v>
                </c:pt>
                <c:pt idx="2">
                  <c:v>57.780979827089347</c:v>
                </c:pt>
                <c:pt idx="3">
                  <c:v>35.302593659942346</c:v>
                </c:pt>
                <c:pt idx="4">
                  <c:v>1.2968299711815563</c:v>
                </c:pt>
              </c:numCache>
            </c:numRef>
          </c:val>
        </c:ser>
        <c:ser>
          <c:idx val="1"/>
          <c:order val="1"/>
          <c:tx>
            <c:strRef>
              <c:f>Plan1!$K$514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Plan1!$I$515:$I$519</c:f>
              <c:strCache>
                <c:ptCount val="5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OUTROS</c:v>
                </c:pt>
                <c:pt idx="4">
                  <c:v>NENHUM</c:v>
                </c:pt>
              </c:strCache>
            </c:strRef>
          </c:cat>
          <c:val>
            <c:numRef>
              <c:f>Plan1!$K$515:$K$519</c:f>
              <c:numCache>
                <c:formatCode>0.00</c:formatCode>
                <c:ptCount val="5"/>
                <c:pt idx="0">
                  <c:v>45.244956772334291</c:v>
                </c:pt>
                <c:pt idx="1">
                  <c:v>78.24207492795388</c:v>
                </c:pt>
                <c:pt idx="2">
                  <c:v>42.21902017291066</c:v>
                </c:pt>
                <c:pt idx="3">
                  <c:v>64.69740634005764</c:v>
                </c:pt>
                <c:pt idx="4">
                  <c:v>98.703170028818462</c:v>
                </c:pt>
              </c:numCache>
            </c:numRef>
          </c:val>
        </c:ser>
        <c:dLbls>
          <c:showVal val="1"/>
        </c:dLbls>
        <c:overlap val="100"/>
        <c:axId val="85990400"/>
        <c:axId val="86000384"/>
      </c:barChart>
      <c:catAx>
        <c:axId val="85990400"/>
        <c:scaling>
          <c:orientation val="minMax"/>
        </c:scaling>
        <c:axPos val="l"/>
        <c:tickLblPos val="nextTo"/>
        <c:crossAx val="86000384"/>
        <c:crosses val="autoZero"/>
        <c:auto val="1"/>
        <c:lblAlgn val="ctr"/>
        <c:lblOffset val="100"/>
      </c:catAx>
      <c:valAx>
        <c:axId val="86000384"/>
        <c:scaling>
          <c:orientation val="minMax"/>
        </c:scaling>
        <c:axPos val="b"/>
        <c:numFmt formatCode="0%" sourceLinked="1"/>
        <c:tickLblPos val="nextTo"/>
        <c:crossAx val="859904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Pos val="inEnd"/>
            <c:showVal val="1"/>
            <c:showLeaderLines val="1"/>
          </c:dLbls>
          <c:cat>
            <c:strRef>
              <c:f>Plan1!$E$524:$E$525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Plan1!$F$524:$F$525</c:f>
              <c:numCache>
                <c:formatCode>0.00</c:formatCode>
                <c:ptCount val="2"/>
                <c:pt idx="0">
                  <c:v>54.466858789625356</c:v>
                </c:pt>
                <c:pt idx="1">
                  <c:v>45.533141210374637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Pos val="inEnd"/>
            <c:showVal val="1"/>
            <c:showLeaderLines val="1"/>
          </c:dLbls>
          <c:cat>
            <c:strRef>
              <c:f>Plan1!$E$53:$E$54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Plan1!$F$53:$F$54</c:f>
              <c:numCache>
                <c:formatCode>0.00%</c:formatCode>
                <c:ptCount val="2"/>
                <c:pt idx="0">
                  <c:v>0.48966789208856509</c:v>
                </c:pt>
                <c:pt idx="1">
                  <c:v>0.5103321079114348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Plan1!$F$73:$F$83</c:f>
              <c:strCache>
                <c:ptCount val="11"/>
                <c:pt idx="0">
                  <c:v>18 a 19 anos</c:v>
                </c:pt>
                <c:pt idx="1">
                  <c:v>20 a 24 anos</c:v>
                </c:pt>
                <c:pt idx="2">
                  <c:v>25 a 29 anos</c:v>
                </c:pt>
                <c:pt idx="3">
                  <c:v>30 a 34 anos</c:v>
                </c:pt>
                <c:pt idx="4">
                  <c:v>35 a 39 anos</c:v>
                </c:pt>
                <c:pt idx="5">
                  <c:v>40 a 44 anos</c:v>
                </c:pt>
                <c:pt idx="6">
                  <c:v>45 a 49 anos</c:v>
                </c:pt>
                <c:pt idx="7">
                  <c:v>50 a 54 anos</c:v>
                </c:pt>
                <c:pt idx="8">
                  <c:v>55 a 59 anos</c:v>
                </c:pt>
                <c:pt idx="9">
                  <c:v>60 a 69 anos</c:v>
                </c:pt>
                <c:pt idx="10">
                  <c:v>acima de 70anos</c:v>
                </c:pt>
              </c:strCache>
            </c:strRef>
          </c:cat>
          <c:val>
            <c:numRef>
              <c:f>Plan1!$G$73:$G$83</c:f>
              <c:numCache>
                <c:formatCode>0.00</c:formatCode>
                <c:ptCount val="11"/>
                <c:pt idx="0">
                  <c:v>4.420866489832008</c:v>
                </c:pt>
                <c:pt idx="1">
                  <c:v>11.14058355437666</c:v>
                </c:pt>
                <c:pt idx="2">
                  <c:v>12.820512820512819</c:v>
                </c:pt>
                <c:pt idx="3">
                  <c:v>12.466843501326263</c:v>
                </c:pt>
                <c:pt idx="4">
                  <c:v>11.31741821396994</c:v>
                </c:pt>
                <c:pt idx="5">
                  <c:v>9.7259062776304148</c:v>
                </c:pt>
                <c:pt idx="6">
                  <c:v>7.4270557029177704</c:v>
                </c:pt>
                <c:pt idx="7">
                  <c:v>9.9911582670203369</c:v>
                </c:pt>
                <c:pt idx="8">
                  <c:v>5.9239610963748905</c:v>
                </c:pt>
                <c:pt idx="9">
                  <c:v>9.2838196286472172</c:v>
                </c:pt>
                <c:pt idx="10">
                  <c:v>5.4818744473916894</c:v>
                </c:pt>
              </c:numCache>
            </c:numRef>
          </c:val>
        </c:ser>
        <c:dLbls>
          <c:showVal val="1"/>
        </c:dLbls>
        <c:axId val="86099840"/>
        <c:axId val="86101376"/>
      </c:barChart>
      <c:catAx>
        <c:axId val="86099840"/>
        <c:scaling>
          <c:orientation val="minMax"/>
        </c:scaling>
        <c:axPos val="l"/>
        <c:tickLblPos val="nextTo"/>
        <c:crossAx val="86101376"/>
        <c:crosses val="autoZero"/>
        <c:auto val="1"/>
        <c:lblAlgn val="ctr"/>
        <c:lblOffset val="100"/>
      </c:catAx>
      <c:valAx>
        <c:axId val="86101376"/>
        <c:scaling>
          <c:orientation val="minMax"/>
        </c:scaling>
        <c:delete val="1"/>
        <c:axPos val="b"/>
        <c:numFmt formatCode="0.00" sourceLinked="1"/>
        <c:tickLblPos val="nextTo"/>
        <c:crossAx val="86099840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</c:dLbls>
          <c:cat>
            <c:strRef>
              <c:f>Plan1!$B$97:$B$100</c:f>
              <c:strCache>
                <c:ptCount val="4"/>
                <c:pt idx="0">
                  <c:v>Sem instrução e fundamental incompleto</c:v>
                </c:pt>
                <c:pt idx="1">
                  <c:v>Fundamental completo e médio incompleto</c:v>
                </c:pt>
                <c:pt idx="2">
                  <c:v>Médio completo e superior incompleto</c:v>
                </c:pt>
                <c:pt idx="3">
                  <c:v>Superior completo</c:v>
                </c:pt>
              </c:strCache>
            </c:strRef>
          </c:cat>
          <c:val>
            <c:numRef>
              <c:f>Plan1!$C$97:$C$100</c:f>
              <c:numCache>
                <c:formatCode>0.00</c:formatCode>
                <c:ptCount val="4"/>
                <c:pt idx="0">
                  <c:v>17.152961980548191</c:v>
                </c:pt>
                <c:pt idx="1">
                  <c:v>19.982316534040667</c:v>
                </c:pt>
                <c:pt idx="2">
                  <c:v>45.004420866489831</c:v>
                </c:pt>
                <c:pt idx="3">
                  <c:v>17.860300618921304</c:v>
                </c:pt>
              </c:numCache>
            </c:numRef>
          </c:val>
        </c:ser>
        <c:dLbls>
          <c:showVal val="1"/>
        </c:dLbls>
        <c:axId val="85951232"/>
        <c:axId val="85952768"/>
      </c:barChart>
      <c:catAx>
        <c:axId val="85951232"/>
        <c:scaling>
          <c:orientation val="minMax"/>
        </c:scaling>
        <c:axPos val="l"/>
        <c:tickLblPos val="nextTo"/>
        <c:crossAx val="85952768"/>
        <c:crosses val="autoZero"/>
        <c:auto val="1"/>
        <c:lblAlgn val="ctr"/>
        <c:lblOffset val="100"/>
      </c:catAx>
      <c:valAx>
        <c:axId val="85952768"/>
        <c:scaling>
          <c:orientation val="minMax"/>
        </c:scaling>
        <c:delete val="1"/>
        <c:axPos val="b"/>
        <c:numFmt formatCode="0.00" sourceLinked="1"/>
        <c:tickLblPos val="nextTo"/>
        <c:crossAx val="85951232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</c:dLbls>
          <c:cat>
            <c:strRef>
              <c:f>Plan1!$B$118:$B$127</c:f>
              <c:strCache>
                <c:ptCount val="10"/>
                <c:pt idx="0">
                  <c:v>Empregado do setor privado</c:v>
                </c:pt>
                <c:pt idx="1">
                  <c:v>Autonomo/Conta Própria</c:v>
                </c:pt>
                <c:pt idx="2">
                  <c:v>Aposentado ou similar</c:v>
                </c:pt>
                <c:pt idx="3">
                  <c:v>Servidor Público</c:v>
                </c:pt>
                <c:pt idx="4">
                  <c:v>Dona de Casa</c:v>
                </c:pt>
                <c:pt idx="5">
                  <c:v>Estudante</c:v>
                </c:pt>
                <c:pt idx="6">
                  <c:v>Desempregado</c:v>
                </c:pt>
                <c:pt idx="7">
                  <c:v>Empresário /Empregador</c:v>
                </c:pt>
                <c:pt idx="8">
                  <c:v>Profissional Liberal</c:v>
                </c:pt>
                <c:pt idx="9">
                  <c:v>Agricultor/Trabalhador Rural</c:v>
                </c:pt>
              </c:strCache>
            </c:strRef>
          </c:cat>
          <c:val>
            <c:numRef>
              <c:f>Plan1!$C$118:$C$127</c:f>
              <c:numCache>
                <c:formatCode>0.00</c:formatCode>
                <c:ptCount val="10"/>
                <c:pt idx="0">
                  <c:v>43.501326259946943</c:v>
                </c:pt>
                <c:pt idx="1">
                  <c:v>12.290008841732979</c:v>
                </c:pt>
                <c:pt idx="2">
                  <c:v>9.9027409372236992</c:v>
                </c:pt>
                <c:pt idx="3">
                  <c:v>11.759504862953142</c:v>
                </c:pt>
                <c:pt idx="4">
                  <c:v>4.420866489832008</c:v>
                </c:pt>
                <c:pt idx="5">
                  <c:v>2.9177718832891242</c:v>
                </c:pt>
                <c:pt idx="6">
                  <c:v>8.1343943412908892</c:v>
                </c:pt>
                <c:pt idx="7">
                  <c:v>4.0671971706454446</c:v>
                </c:pt>
                <c:pt idx="8">
                  <c:v>2.6525198938992038</c:v>
                </c:pt>
                <c:pt idx="9">
                  <c:v>0.35366931918656058</c:v>
                </c:pt>
              </c:numCache>
            </c:numRef>
          </c:val>
        </c:ser>
        <c:dLbls>
          <c:showVal val="1"/>
        </c:dLbls>
        <c:axId val="86115840"/>
        <c:axId val="86117376"/>
      </c:barChart>
      <c:catAx>
        <c:axId val="86115840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86117376"/>
        <c:crosses val="autoZero"/>
        <c:auto val="1"/>
        <c:lblAlgn val="ctr"/>
        <c:lblOffset val="100"/>
      </c:catAx>
      <c:valAx>
        <c:axId val="86117376"/>
        <c:scaling>
          <c:orientation val="minMax"/>
        </c:scaling>
        <c:delete val="1"/>
        <c:axPos val="b"/>
        <c:numFmt formatCode="0.00" sourceLinked="1"/>
        <c:tickLblPos val="nextTo"/>
        <c:crossAx val="86115840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</c:dLbls>
          <c:cat>
            <c:strRef>
              <c:f>Plan1!$B$162:$B$171</c:f>
              <c:strCache>
                <c:ptCount val="10"/>
                <c:pt idx="0">
                  <c:v>Até 1 Salário Mínimo</c:v>
                </c:pt>
                <c:pt idx="1">
                  <c:v>De 1 a 2 Salários Mínimo</c:v>
                </c:pt>
                <c:pt idx="2">
                  <c:v>De 2 a 3 Salários Mínimo</c:v>
                </c:pt>
                <c:pt idx="3">
                  <c:v>De 3 a 5 Salários Mínimo</c:v>
                </c:pt>
                <c:pt idx="4">
                  <c:v>De 5 a 10 Salários Minimo</c:v>
                </c:pt>
                <c:pt idx="5">
                  <c:v>De 10 a 12 Salários Mínimo</c:v>
                </c:pt>
                <c:pt idx="6">
                  <c:v>De 12 a 15 Salários Mínimo</c:v>
                </c:pt>
                <c:pt idx="7">
                  <c:v>De 15 a 20 Salários Mínimo</c:v>
                </c:pt>
                <c:pt idx="8">
                  <c:v>Acima de 20 Salários Mínimo</c:v>
                </c:pt>
                <c:pt idx="9">
                  <c:v>Não Respondeu</c:v>
                </c:pt>
              </c:strCache>
            </c:strRef>
          </c:cat>
          <c:val>
            <c:numRef>
              <c:f>Plan1!$C$162:$C$171</c:f>
              <c:numCache>
                <c:formatCode>0.00</c:formatCode>
                <c:ptCount val="10"/>
                <c:pt idx="0">
                  <c:v>8.3996463306808167</c:v>
                </c:pt>
                <c:pt idx="1">
                  <c:v>16.180371352785144</c:v>
                </c:pt>
                <c:pt idx="2">
                  <c:v>14.323607427055704</c:v>
                </c:pt>
                <c:pt idx="3">
                  <c:v>15.649867374005305</c:v>
                </c:pt>
                <c:pt idx="4">
                  <c:v>10.079575596816976</c:v>
                </c:pt>
                <c:pt idx="5">
                  <c:v>2.8293545534924842</c:v>
                </c:pt>
                <c:pt idx="6">
                  <c:v>1.5030946065428819</c:v>
                </c:pt>
                <c:pt idx="7">
                  <c:v>1.2378426171529615</c:v>
                </c:pt>
                <c:pt idx="8">
                  <c:v>0.97259062776304162</c:v>
                </c:pt>
                <c:pt idx="9">
                  <c:v>28.824049513704686</c:v>
                </c:pt>
              </c:numCache>
            </c:numRef>
          </c:val>
        </c:ser>
        <c:dLbls>
          <c:showVal val="1"/>
        </c:dLbls>
        <c:axId val="86166528"/>
        <c:axId val="86176512"/>
      </c:barChart>
      <c:catAx>
        <c:axId val="86166528"/>
        <c:scaling>
          <c:orientation val="minMax"/>
        </c:scaling>
        <c:axPos val="l"/>
        <c:tickLblPos val="nextTo"/>
        <c:crossAx val="86176512"/>
        <c:crosses val="autoZero"/>
        <c:auto val="1"/>
        <c:lblAlgn val="ctr"/>
        <c:lblOffset val="100"/>
      </c:catAx>
      <c:valAx>
        <c:axId val="86176512"/>
        <c:scaling>
          <c:orientation val="minMax"/>
        </c:scaling>
        <c:delete val="1"/>
        <c:axPos val="b"/>
        <c:numFmt formatCode="0.00" sourceLinked="1"/>
        <c:tickLblPos val="nextTo"/>
        <c:crossAx val="86166528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TABELAS!$CM$10:$CM$11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TABELAS!$CN$10:$CN$11</c:f>
              <c:numCache>
                <c:formatCode>0.00</c:formatCode>
                <c:ptCount val="2"/>
                <c:pt idx="0">
                  <c:v>67.444029850746276</c:v>
                </c:pt>
                <c:pt idx="1">
                  <c:v>32.555970149253731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Val val="1"/>
          </c:dLbls>
          <c:cat>
            <c:strRef>
              <c:f>TABELAS!$CP$9:$CP$11</c:f>
              <c:strCache>
                <c:ptCount val="3"/>
                <c:pt idx="0">
                  <c:v>NS/NR</c:v>
                </c:pt>
                <c:pt idx="1">
                  <c:v>Negativa</c:v>
                </c:pt>
                <c:pt idx="2">
                  <c:v>Positiva</c:v>
                </c:pt>
              </c:strCache>
            </c:strRef>
          </c:cat>
          <c:val>
            <c:numRef>
              <c:f>TABELAS!$CQ$9:$CQ$11</c:f>
              <c:numCache>
                <c:formatCode>General</c:formatCode>
                <c:ptCount val="3"/>
                <c:pt idx="0">
                  <c:v>8.4</c:v>
                </c:pt>
                <c:pt idx="1">
                  <c:v>19.309999999999999</c:v>
                </c:pt>
                <c:pt idx="2">
                  <c:v>72.290000000000006</c:v>
                </c:pt>
              </c:numCache>
            </c:numRef>
          </c:val>
        </c:ser>
        <c:dLbls>
          <c:showVal val="1"/>
        </c:dLbls>
        <c:axId val="86311680"/>
        <c:axId val="86313216"/>
      </c:barChart>
      <c:catAx>
        <c:axId val="86311680"/>
        <c:scaling>
          <c:orientation val="minMax"/>
        </c:scaling>
        <c:axPos val="l"/>
        <c:tickLblPos val="nextTo"/>
        <c:crossAx val="86313216"/>
        <c:crosses val="autoZero"/>
        <c:auto val="1"/>
        <c:lblAlgn val="ctr"/>
        <c:lblOffset val="100"/>
      </c:catAx>
      <c:valAx>
        <c:axId val="86313216"/>
        <c:scaling>
          <c:orientation val="minMax"/>
        </c:scaling>
        <c:delete val="1"/>
        <c:axPos val="b"/>
        <c:numFmt formatCode="General" sourceLinked="1"/>
        <c:tickLblPos val="nextTo"/>
        <c:crossAx val="86311680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Pos val="outEnd"/>
            <c:showVal val="1"/>
          </c:dLbls>
          <c:cat>
            <c:strRef>
              <c:f>TABELAS!$CS$10:$CS$13</c:f>
              <c:strCache>
                <c:ptCount val="4"/>
                <c:pt idx="0">
                  <c:v>NS/NR</c:v>
                </c:pt>
                <c:pt idx="1">
                  <c:v>Piorou</c:v>
                </c:pt>
                <c:pt idx="2">
                  <c:v>Não se alterou</c:v>
                </c:pt>
                <c:pt idx="3">
                  <c:v>Melhorou</c:v>
                </c:pt>
              </c:strCache>
            </c:strRef>
          </c:cat>
          <c:val>
            <c:numRef>
              <c:f>TABELAS!$CT$10:$CT$13</c:f>
              <c:numCache>
                <c:formatCode>0.00</c:formatCode>
                <c:ptCount val="4"/>
                <c:pt idx="0">
                  <c:v>9.7014925373134346</c:v>
                </c:pt>
                <c:pt idx="1">
                  <c:v>8.0223880597014947</c:v>
                </c:pt>
                <c:pt idx="2">
                  <c:v>56.996268656716403</c:v>
                </c:pt>
                <c:pt idx="3">
                  <c:v>25.279850746268661</c:v>
                </c:pt>
              </c:numCache>
            </c:numRef>
          </c:val>
        </c:ser>
        <c:dLbls>
          <c:showVal val="1"/>
        </c:dLbls>
        <c:axId val="86333312"/>
        <c:axId val="86334848"/>
      </c:barChart>
      <c:catAx>
        <c:axId val="86333312"/>
        <c:scaling>
          <c:orientation val="minMax"/>
        </c:scaling>
        <c:axPos val="b"/>
        <c:tickLblPos val="nextTo"/>
        <c:crossAx val="86334848"/>
        <c:crosses val="autoZero"/>
        <c:auto val="1"/>
        <c:lblAlgn val="ctr"/>
        <c:lblOffset val="100"/>
      </c:catAx>
      <c:valAx>
        <c:axId val="86334848"/>
        <c:scaling>
          <c:orientation val="minMax"/>
        </c:scaling>
        <c:delete val="1"/>
        <c:axPos val="l"/>
        <c:numFmt formatCode="0.00" sourceLinked="1"/>
        <c:tickLblPos val="nextTo"/>
        <c:crossAx val="863333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stacked"/>
        <c:ser>
          <c:idx val="0"/>
          <c:order val="0"/>
          <c:tx>
            <c:strRef>
              <c:f>Plan1!$B$28</c:f>
              <c:strCache>
                <c:ptCount val="1"/>
                <c:pt idx="0">
                  <c:v>sim 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Plan1!$A$29:$A$31</c:f>
              <c:strCache>
                <c:ptCount val="3"/>
                <c:pt idx="0">
                  <c:v>Escritório Próprio</c:v>
                </c:pt>
                <c:pt idx="1">
                  <c:v>Advogado do setor privado</c:v>
                </c:pt>
                <c:pt idx="2">
                  <c:v>Advogado do setor público</c:v>
                </c:pt>
              </c:strCache>
            </c:strRef>
          </c:cat>
          <c:val>
            <c:numRef>
              <c:f>Plan1!$B$29:$B$31</c:f>
              <c:numCache>
                <c:formatCode>0.00</c:formatCode>
                <c:ptCount val="3"/>
                <c:pt idx="0">
                  <c:v>22.543352601156069</c:v>
                </c:pt>
                <c:pt idx="1">
                  <c:v>63.728323699421978</c:v>
                </c:pt>
                <c:pt idx="2">
                  <c:v>17.77456647398844</c:v>
                </c:pt>
              </c:numCache>
            </c:numRef>
          </c:val>
        </c:ser>
        <c:ser>
          <c:idx val="1"/>
          <c:order val="1"/>
          <c:tx>
            <c:strRef>
              <c:f>Plan1!$C$28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Plan1!$A$29:$A$31</c:f>
              <c:strCache>
                <c:ptCount val="3"/>
                <c:pt idx="0">
                  <c:v>Escritório Próprio</c:v>
                </c:pt>
                <c:pt idx="1">
                  <c:v>Advogado do setor privado</c:v>
                </c:pt>
                <c:pt idx="2">
                  <c:v>Advogado do setor público</c:v>
                </c:pt>
              </c:strCache>
            </c:strRef>
          </c:cat>
          <c:val>
            <c:numRef>
              <c:f>Plan1!$C$29:$C$31</c:f>
              <c:numCache>
                <c:formatCode>0.00</c:formatCode>
                <c:ptCount val="3"/>
                <c:pt idx="0">
                  <c:v>77.456647398843913</c:v>
                </c:pt>
                <c:pt idx="1">
                  <c:v>36.271676300578044</c:v>
                </c:pt>
                <c:pt idx="2">
                  <c:v>82.225433526011543</c:v>
                </c:pt>
              </c:numCache>
            </c:numRef>
          </c:val>
        </c:ser>
        <c:dLbls>
          <c:showVal val="1"/>
        </c:dLbls>
        <c:overlap val="100"/>
        <c:axId val="80730752"/>
        <c:axId val="81346944"/>
      </c:barChart>
      <c:catAx>
        <c:axId val="80730752"/>
        <c:scaling>
          <c:orientation val="minMax"/>
        </c:scaling>
        <c:axPos val="l"/>
        <c:tickLblPos val="nextTo"/>
        <c:crossAx val="81346944"/>
        <c:crosses val="autoZero"/>
        <c:auto val="1"/>
        <c:lblAlgn val="ctr"/>
        <c:lblOffset val="100"/>
      </c:catAx>
      <c:valAx>
        <c:axId val="81346944"/>
        <c:scaling>
          <c:orientation val="minMax"/>
        </c:scaling>
        <c:delete val="1"/>
        <c:axPos val="b"/>
        <c:numFmt formatCode="0.00" sourceLinked="1"/>
        <c:tickLblPos val="nextTo"/>
        <c:crossAx val="80730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TABELAS!$CV$10:$CV$11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TABELAS!$CW$10:$CW$11</c:f>
              <c:numCache>
                <c:formatCode>0.00</c:formatCode>
                <c:ptCount val="2"/>
                <c:pt idx="0">
                  <c:v>95.522388059701456</c:v>
                </c:pt>
                <c:pt idx="1">
                  <c:v>4.4776119402985071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chemeClr val="bg2">
                  <a:lumMod val="25000"/>
                </a:schemeClr>
              </a:solidFill>
            </c:spPr>
          </c:dPt>
          <c:dLbls>
            <c:dLblPos val="outEnd"/>
            <c:showVal val="1"/>
          </c:dLbls>
          <c:cat>
            <c:strRef>
              <c:f>TABELAS!$CY$10:$CY$14</c:f>
              <c:strCache>
                <c:ptCount val="5"/>
                <c:pt idx="0">
                  <c:v>Conheço muito</c:v>
                </c:pt>
                <c:pt idx="1">
                  <c:v>Conheço pouco</c:v>
                </c:pt>
                <c:pt idx="2">
                  <c:v>Ouvi falar</c:v>
                </c:pt>
                <c:pt idx="3">
                  <c:v>Não Procede</c:v>
                </c:pt>
                <c:pt idx="4">
                  <c:v>NS/NR</c:v>
                </c:pt>
              </c:strCache>
            </c:strRef>
          </c:cat>
          <c:val>
            <c:numRef>
              <c:f>TABELAS!$CZ$10:$CZ$14</c:f>
              <c:numCache>
                <c:formatCode>0.00</c:formatCode>
                <c:ptCount val="5"/>
                <c:pt idx="0">
                  <c:v>6.156716417910447</c:v>
                </c:pt>
                <c:pt idx="1">
                  <c:v>35.354477611940283</c:v>
                </c:pt>
                <c:pt idx="2">
                  <c:v>19.21641791044776</c:v>
                </c:pt>
                <c:pt idx="3">
                  <c:v>4.4776119402985071</c:v>
                </c:pt>
                <c:pt idx="4">
                  <c:v>34.794776119402989</c:v>
                </c:pt>
              </c:numCache>
            </c:numRef>
          </c:val>
        </c:ser>
        <c:dLbls>
          <c:showVal val="1"/>
        </c:dLbls>
        <c:axId val="86220160"/>
        <c:axId val="86443136"/>
      </c:barChart>
      <c:catAx>
        <c:axId val="86220160"/>
        <c:scaling>
          <c:orientation val="minMax"/>
        </c:scaling>
        <c:axPos val="b"/>
        <c:tickLblPos val="nextTo"/>
        <c:crossAx val="86443136"/>
        <c:crosses val="autoZero"/>
        <c:auto val="1"/>
        <c:lblAlgn val="ctr"/>
        <c:lblOffset val="100"/>
      </c:catAx>
      <c:valAx>
        <c:axId val="86443136"/>
        <c:scaling>
          <c:orientation val="minMax"/>
        </c:scaling>
        <c:delete val="1"/>
        <c:axPos val="l"/>
        <c:numFmt formatCode="0.00" sourceLinked="1"/>
        <c:tickLblPos val="nextTo"/>
        <c:crossAx val="86220160"/>
        <c:crosses val="autoZero"/>
        <c:crossBetween val="between"/>
      </c:valAx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TABELAS!$DG$20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TABELAS!$DF$21:$DF$25</c:f>
              <c:strCache>
                <c:ptCount val="5"/>
                <c:pt idx="0">
                  <c:v>TV</c:v>
                </c:pt>
                <c:pt idx="1">
                  <c:v>Rádio</c:v>
                </c:pt>
                <c:pt idx="2">
                  <c:v>Internet</c:v>
                </c:pt>
                <c:pt idx="3">
                  <c:v>Outros</c:v>
                </c:pt>
                <c:pt idx="4">
                  <c:v>Nenhum</c:v>
                </c:pt>
              </c:strCache>
            </c:strRef>
          </c:cat>
          <c:val>
            <c:numRef>
              <c:f>TABELAS!$DG$21:$DG$25</c:f>
              <c:numCache>
                <c:formatCode>0.00</c:formatCode>
                <c:ptCount val="5"/>
                <c:pt idx="0">
                  <c:v>77.238805970149244</c:v>
                </c:pt>
                <c:pt idx="1">
                  <c:v>42.630597014925385</c:v>
                </c:pt>
                <c:pt idx="2">
                  <c:v>45.708955223880608</c:v>
                </c:pt>
                <c:pt idx="3">
                  <c:v>44.96268656716417</c:v>
                </c:pt>
                <c:pt idx="4">
                  <c:v>10.541044776119403</c:v>
                </c:pt>
              </c:numCache>
            </c:numRef>
          </c:val>
        </c:ser>
        <c:ser>
          <c:idx val="1"/>
          <c:order val="1"/>
          <c:tx>
            <c:strRef>
              <c:f>TABELAS!$DH$20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TABELAS!$DF$21:$DF$25</c:f>
              <c:strCache>
                <c:ptCount val="5"/>
                <c:pt idx="0">
                  <c:v>TV</c:v>
                </c:pt>
                <c:pt idx="1">
                  <c:v>Rádio</c:v>
                </c:pt>
                <c:pt idx="2">
                  <c:v>Internet</c:v>
                </c:pt>
                <c:pt idx="3">
                  <c:v>Outros</c:v>
                </c:pt>
                <c:pt idx="4">
                  <c:v>Nenhum</c:v>
                </c:pt>
              </c:strCache>
            </c:strRef>
          </c:cat>
          <c:val>
            <c:numRef>
              <c:f>TABELAS!$DH$21:$DH$25</c:f>
              <c:numCache>
                <c:formatCode>0.00</c:formatCode>
                <c:ptCount val="5"/>
                <c:pt idx="0">
                  <c:v>22.761194029850749</c:v>
                </c:pt>
                <c:pt idx="1">
                  <c:v>57.369402985074622</c:v>
                </c:pt>
                <c:pt idx="2">
                  <c:v>54.291044776119399</c:v>
                </c:pt>
                <c:pt idx="3">
                  <c:v>55.03731343283583</c:v>
                </c:pt>
                <c:pt idx="4">
                  <c:v>89.458955223880579</c:v>
                </c:pt>
              </c:numCache>
            </c:numRef>
          </c:val>
        </c:ser>
        <c:dLbls>
          <c:showVal val="1"/>
        </c:dLbls>
        <c:shape val="box"/>
        <c:axId val="86491136"/>
        <c:axId val="86492672"/>
        <c:axId val="0"/>
      </c:bar3DChart>
      <c:catAx>
        <c:axId val="86491136"/>
        <c:scaling>
          <c:orientation val="minMax"/>
        </c:scaling>
        <c:axPos val="l"/>
        <c:tickLblPos val="nextTo"/>
        <c:crossAx val="86492672"/>
        <c:crosses val="autoZero"/>
        <c:auto val="1"/>
        <c:lblAlgn val="ctr"/>
        <c:lblOffset val="100"/>
      </c:catAx>
      <c:valAx>
        <c:axId val="86492672"/>
        <c:scaling>
          <c:orientation val="minMax"/>
        </c:scaling>
        <c:delete val="1"/>
        <c:axPos val="b"/>
        <c:numFmt formatCode="0%" sourceLinked="1"/>
        <c:tickLblPos val="nextTo"/>
        <c:crossAx val="8649113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strRef>
              <c:f>TABELAS!$DW$29:$DW$31</c:f>
              <c:strCache>
                <c:ptCount val="3"/>
                <c:pt idx="0">
                  <c:v>Tem contribuído para melhorar a imagem dos advogados</c:v>
                </c:pt>
                <c:pt idx="1">
                  <c:v>Não tem alterado a imagem que existe dos advogados</c:v>
                </c:pt>
                <c:pt idx="2">
                  <c:v>Tem contribuído para piorar a imagem dos advogados</c:v>
                </c:pt>
              </c:strCache>
            </c:strRef>
          </c:cat>
          <c:val>
            <c:numRef>
              <c:f>TABELAS!$DX$29:$DX$31</c:f>
              <c:numCache>
                <c:formatCode>0.00</c:formatCode>
                <c:ptCount val="3"/>
                <c:pt idx="0">
                  <c:v>61.356466876971595</c:v>
                </c:pt>
                <c:pt idx="1">
                  <c:v>33.596214511041005</c:v>
                </c:pt>
                <c:pt idx="2">
                  <c:v>5.0473186119873805</c:v>
                </c:pt>
              </c:numCache>
            </c:numRef>
          </c:val>
        </c:ser>
        <c:dLbls>
          <c:showVal val="1"/>
        </c:dLbls>
        <c:axId val="86520576"/>
        <c:axId val="86522112"/>
      </c:barChart>
      <c:catAx>
        <c:axId val="86520576"/>
        <c:scaling>
          <c:orientation val="minMax"/>
        </c:scaling>
        <c:axPos val="l"/>
        <c:tickLblPos val="nextTo"/>
        <c:crossAx val="86522112"/>
        <c:crosses val="autoZero"/>
        <c:auto val="1"/>
        <c:lblAlgn val="ctr"/>
        <c:lblOffset val="100"/>
      </c:catAx>
      <c:valAx>
        <c:axId val="86522112"/>
        <c:scaling>
          <c:orientation val="minMax"/>
        </c:scaling>
        <c:delete val="1"/>
        <c:axPos val="b"/>
        <c:numFmt formatCode="0.00" sourceLinked="1"/>
        <c:tickLblPos val="nextTo"/>
        <c:crossAx val="86520576"/>
        <c:crosses val="autoZero"/>
        <c:crossBetween val="between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TABELAS!$FC$22:$FC$24</c:f>
              <c:strCache>
                <c:ptCount val="3"/>
                <c:pt idx="0">
                  <c:v>Uma entidade de representação que deve zelar pela imagem dos advogados, avaliando as situações específicas em caso de reclamação ou acusação contra um advogado.</c:v>
                </c:pt>
                <c:pt idx="1">
                  <c:v>Uma entidade de representação que deve defender os advogados em qualquer situação, independentemente do tipo de reclamação ou acusação.</c:v>
                </c:pt>
                <c:pt idx="2">
                  <c:v>NS/NR</c:v>
                </c:pt>
              </c:strCache>
            </c:strRef>
          </c:cat>
          <c:val>
            <c:numRef>
              <c:f>TABELAS!$FD$22:$FD$24</c:f>
              <c:numCache>
                <c:formatCode>0.00</c:formatCode>
                <c:ptCount val="3"/>
                <c:pt idx="0">
                  <c:v>43.283582089552226</c:v>
                </c:pt>
                <c:pt idx="1">
                  <c:v>17.350746268656717</c:v>
                </c:pt>
                <c:pt idx="2">
                  <c:v>39.365671641791046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</c:legend>
    <c:plotVisOnly val="1"/>
    <c:dispBlanksAs val="zero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TABELAS!$FF$20:$FF$22</c:f>
              <c:strCache>
                <c:ptCount val="3"/>
                <c:pt idx="0">
                  <c:v>Se sente informado sobre as ações e iniciativas da OAB Nacional</c:v>
                </c:pt>
                <c:pt idx="1">
                  <c:v>Se sente mal informado sobre as ações e iniciativas da OAB Nacional</c:v>
                </c:pt>
                <c:pt idx="2">
                  <c:v>NS/NR</c:v>
                </c:pt>
              </c:strCache>
            </c:strRef>
          </c:cat>
          <c:val>
            <c:numRef>
              <c:f>TABELAS!$FG$20:$FG$22</c:f>
              <c:numCache>
                <c:formatCode>0.00</c:formatCode>
                <c:ptCount val="3"/>
                <c:pt idx="0">
                  <c:v>38.152985074626862</c:v>
                </c:pt>
                <c:pt idx="1">
                  <c:v>49.253731343283576</c:v>
                </c:pt>
                <c:pt idx="2">
                  <c:v>12.593283582089551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</c:legend>
    <c:plotVisOnly val="1"/>
    <c:dispBlanksAs val="zero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TABELAS!$FT$21:$FT$23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NS/NR</c:v>
                </c:pt>
              </c:strCache>
            </c:strRef>
          </c:cat>
          <c:val>
            <c:numRef>
              <c:f>TABELAS!$FU$21:$FU$23</c:f>
              <c:numCache>
                <c:formatCode>0.00</c:formatCode>
                <c:ptCount val="3"/>
                <c:pt idx="0">
                  <c:v>36.940298507462671</c:v>
                </c:pt>
                <c:pt idx="1">
                  <c:v>57.835820895522374</c:v>
                </c:pt>
                <c:pt idx="2">
                  <c:v>5.2238805970149249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TABELAS!$FW$21:$FW$23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NS/NR</c:v>
                </c:pt>
              </c:strCache>
            </c:strRef>
          </c:cat>
          <c:val>
            <c:numRef>
              <c:f>TABELAS!$FX$21:$FX$23</c:f>
              <c:numCache>
                <c:formatCode>0.00</c:formatCode>
                <c:ptCount val="3"/>
                <c:pt idx="0">
                  <c:v>18.936567164179106</c:v>
                </c:pt>
                <c:pt idx="1">
                  <c:v>77.705223880597046</c:v>
                </c:pt>
                <c:pt idx="2">
                  <c:v>3.3582089552238799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Plan1!$D$34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Plan1!$C$35:$C$37</c:f>
              <c:strCache>
                <c:ptCount val="3"/>
                <c:pt idx="0">
                  <c:v>Ótimo/Bom</c:v>
                </c:pt>
                <c:pt idx="1">
                  <c:v>Reguar</c:v>
                </c:pt>
                <c:pt idx="2">
                  <c:v>Ruim/Péssimo</c:v>
                </c:pt>
              </c:strCache>
            </c:strRef>
          </c:cat>
          <c:val>
            <c:numRef>
              <c:f>Plan1!$D$35:$D$37</c:f>
              <c:numCache>
                <c:formatCode>General</c:formatCode>
                <c:ptCount val="3"/>
                <c:pt idx="0">
                  <c:v>72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Plan1!$E$34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Plan1!$C$35:$C$37</c:f>
              <c:strCache>
                <c:ptCount val="3"/>
                <c:pt idx="0">
                  <c:v>Ótimo/Bom</c:v>
                </c:pt>
                <c:pt idx="1">
                  <c:v>Reguar</c:v>
                </c:pt>
                <c:pt idx="2">
                  <c:v>Ruim/Péssimo</c:v>
                </c:pt>
              </c:strCache>
            </c:strRef>
          </c:cat>
          <c:val>
            <c:numRef>
              <c:f>Plan1!$E$35:$E$37</c:f>
              <c:numCache>
                <c:formatCode>General</c:formatCode>
                <c:ptCount val="3"/>
                <c:pt idx="0">
                  <c:v>60.7</c:v>
                </c:pt>
                <c:pt idx="1">
                  <c:v>32.300000000000011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Plan1!$F$34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Plan1!$C$35:$C$37</c:f>
              <c:strCache>
                <c:ptCount val="3"/>
                <c:pt idx="0">
                  <c:v>Ótimo/Bom</c:v>
                </c:pt>
                <c:pt idx="1">
                  <c:v>Reguar</c:v>
                </c:pt>
                <c:pt idx="2">
                  <c:v>Ruim/Péssimo</c:v>
                </c:pt>
              </c:strCache>
            </c:strRef>
          </c:cat>
          <c:val>
            <c:numRef>
              <c:f>Plan1!$F$35:$F$37</c:f>
              <c:numCache>
                <c:formatCode>General</c:formatCode>
                <c:ptCount val="3"/>
                <c:pt idx="0">
                  <c:v>62.1</c:v>
                </c:pt>
                <c:pt idx="1">
                  <c:v>30.259999999999998</c:v>
                </c:pt>
                <c:pt idx="2">
                  <c:v>4.6099999999999994</c:v>
                </c:pt>
              </c:numCache>
            </c:numRef>
          </c:val>
        </c:ser>
        <c:dLbls>
          <c:showVal val="1"/>
        </c:dLbls>
        <c:axId val="86979328"/>
        <c:axId val="86980864"/>
      </c:barChart>
      <c:catAx>
        <c:axId val="86979328"/>
        <c:scaling>
          <c:orientation val="minMax"/>
        </c:scaling>
        <c:axPos val="b"/>
        <c:numFmt formatCode="General" sourceLinked="1"/>
        <c:tickLblPos val="nextTo"/>
        <c:crossAx val="86980864"/>
        <c:crosses val="autoZero"/>
        <c:auto val="1"/>
        <c:lblAlgn val="ctr"/>
        <c:lblOffset val="100"/>
      </c:catAx>
      <c:valAx>
        <c:axId val="86980864"/>
        <c:scaling>
          <c:orientation val="minMax"/>
        </c:scaling>
        <c:axPos val="l"/>
        <c:numFmt formatCode="General" sourceLinked="1"/>
        <c:tickLblPos val="nextTo"/>
        <c:crossAx val="869793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Plan1!$D$46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Plan1!$C$47:$C$50</c:f>
              <c:strCache>
                <c:ptCount val="4"/>
                <c:pt idx="0">
                  <c:v>Melhorou</c:v>
                </c:pt>
                <c:pt idx="1">
                  <c:v>Piorou</c:v>
                </c:pt>
                <c:pt idx="2">
                  <c:v>Não se alterou</c:v>
                </c:pt>
                <c:pt idx="3">
                  <c:v>NS/NR</c:v>
                </c:pt>
              </c:strCache>
            </c:strRef>
          </c:cat>
          <c:val>
            <c:numRef>
              <c:f>Plan1!$D$47:$D$50</c:f>
              <c:numCache>
                <c:formatCode>General</c:formatCode>
                <c:ptCount val="4"/>
                <c:pt idx="0">
                  <c:v>46</c:v>
                </c:pt>
                <c:pt idx="1">
                  <c:v>3</c:v>
                </c:pt>
                <c:pt idx="2">
                  <c:v>48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Plan1!$E$46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Plan1!$C$47:$C$50</c:f>
              <c:strCache>
                <c:ptCount val="4"/>
                <c:pt idx="0">
                  <c:v>Melhorou</c:v>
                </c:pt>
                <c:pt idx="1">
                  <c:v>Piorou</c:v>
                </c:pt>
                <c:pt idx="2">
                  <c:v>Não se alterou</c:v>
                </c:pt>
                <c:pt idx="3">
                  <c:v>NS/NR</c:v>
                </c:pt>
              </c:strCache>
            </c:strRef>
          </c:cat>
          <c:val>
            <c:numRef>
              <c:f>Plan1!$E$47:$E$50</c:f>
              <c:numCache>
                <c:formatCode>General</c:formatCode>
                <c:ptCount val="4"/>
                <c:pt idx="0">
                  <c:v>27.3</c:v>
                </c:pt>
                <c:pt idx="1">
                  <c:v>5.2</c:v>
                </c:pt>
                <c:pt idx="2">
                  <c:v>65.7</c:v>
                </c:pt>
                <c:pt idx="3">
                  <c:v>1.8</c:v>
                </c:pt>
              </c:numCache>
            </c:numRef>
          </c:val>
        </c:ser>
        <c:ser>
          <c:idx val="2"/>
          <c:order val="2"/>
          <c:tx>
            <c:strRef>
              <c:f>Plan1!$F$46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Plan1!$C$47:$C$50</c:f>
              <c:strCache>
                <c:ptCount val="4"/>
                <c:pt idx="0">
                  <c:v>Melhorou</c:v>
                </c:pt>
                <c:pt idx="1">
                  <c:v>Piorou</c:v>
                </c:pt>
                <c:pt idx="2">
                  <c:v>Não se alterou</c:v>
                </c:pt>
                <c:pt idx="3">
                  <c:v>NS/NR</c:v>
                </c:pt>
              </c:strCache>
            </c:strRef>
          </c:cat>
          <c:val>
            <c:numRef>
              <c:f>Plan1!$F$47:$F$50</c:f>
              <c:numCache>
                <c:formatCode>General</c:formatCode>
                <c:ptCount val="4"/>
                <c:pt idx="0">
                  <c:v>34.290000000000006</c:v>
                </c:pt>
                <c:pt idx="1">
                  <c:v>2.59</c:v>
                </c:pt>
                <c:pt idx="2">
                  <c:v>60.09</c:v>
                </c:pt>
                <c:pt idx="3">
                  <c:v>3.03</c:v>
                </c:pt>
              </c:numCache>
            </c:numRef>
          </c:val>
        </c:ser>
        <c:dLbls>
          <c:showVal val="1"/>
        </c:dLbls>
        <c:axId val="87102208"/>
        <c:axId val="87103744"/>
      </c:barChart>
      <c:catAx>
        <c:axId val="87102208"/>
        <c:scaling>
          <c:orientation val="minMax"/>
        </c:scaling>
        <c:axPos val="b"/>
        <c:numFmt formatCode="General" sourceLinked="1"/>
        <c:tickLblPos val="nextTo"/>
        <c:crossAx val="87103744"/>
        <c:crosses val="autoZero"/>
        <c:auto val="1"/>
        <c:lblAlgn val="ctr"/>
        <c:lblOffset val="100"/>
      </c:catAx>
      <c:valAx>
        <c:axId val="87103744"/>
        <c:scaling>
          <c:orientation val="minMax"/>
        </c:scaling>
        <c:axPos val="l"/>
        <c:numFmt formatCode="General" sourceLinked="1"/>
        <c:tickLblPos val="nextTo"/>
        <c:crossAx val="871022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Plan1!$H$172:$H$177</c:f>
              <c:strCache>
                <c:ptCount val="6"/>
                <c:pt idx="0">
                  <c:v>NS/NR</c:v>
                </c:pt>
                <c:pt idx="1">
                  <c:v>Péssimo</c:v>
                </c:pt>
                <c:pt idx="2">
                  <c:v>Ruim</c:v>
                </c:pt>
                <c:pt idx="3">
                  <c:v>Regular</c:v>
                </c:pt>
                <c:pt idx="4">
                  <c:v>Bom</c:v>
                </c:pt>
                <c:pt idx="5">
                  <c:v>Ótimo</c:v>
                </c:pt>
              </c:strCache>
            </c:strRef>
          </c:cat>
          <c:val>
            <c:numRef>
              <c:f>Plan1!$I$172:$I$177</c:f>
              <c:numCache>
                <c:formatCode>0.00</c:formatCode>
                <c:ptCount val="6"/>
                <c:pt idx="0">
                  <c:v>3.0259365994236309</c:v>
                </c:pt>
                <c:pt idx="1">
                  <c:v>2.5936599423631126</c:v>
                </c:pt>
                <c:pt idx="2">
                  <c:v>2.0172910662824211</c:v>
                </c:pt>
                <c:pt idx="3">
                  <c:v>30.259365994236308</c:v>
                </c:pt>
                <c:pt idx="4">
                  <c:v>49.279538904899148</c:v>
                </c:pt>
                <c:pt idx="5">
                  <c:v>12.82420749279539</c:v>
                </c:pt>
              </c:numCache>
            </c:numRef>
          </c:val>
        </c:ser>
        <c:dLbls>
          <c:showVal val="1"/>
        </c:dLbls>
        <c:axId val="75909376"/>
        <c:axId val="75927552"/>
      </c:barChart>
      <c:catAx>
        <c:axId val="75909376"/>
        <c:scaling>
          <c:orientation val="minMax"/>
        </c:scaling>
        <c:axPos val="l"/>
        <c:tickLblPos val="nextTo"/>
        <c:crossAx val="75927552"/>
        <c:crosses val="autoZero"/>
        <c:auto val="1"/>
        <c:lblAlgn val="ctr"/>
        <c:lblOffset val="100"/>
      </c:catAx>
      <c:valAx>
        <c:axId val="75927552"/>
        <c:scaling>
          <c:orientation val="minMax"/>
        </c:scaling>
        <c:delete val="1"/>
        <c:axPos val="b"/>
        <c:numFmt formatCode="0.00" sourceLinked="1"/>
        <c:tickLblPos val="nextTo"/>
        <c:crossAx val="75909376"/>
        <c:crosses val="autoZero"/>
        <c:crossBetween val="between"/>
      </c:valAx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Plan1!$D$57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Plan1!$C$58:$C$61</c:f>
              <c:strCache>
                <c:ptCount val="4"/>
                <c:pt idx="0">
                  <c:v>Tem contribuído para melhorar</c:v>
                </c:pt>
                <c:pt idx="1">
                  <c:v>Não tem se alterado</c:v>
                </c:pt>
                <c:pt idx="2">
                  <c:v>Tem contribuído para piorar</c:v>
                </c:pt>
                <c:pt idx="3">
                  <c:v>NS/NR</c:v>
                </c:pt>
              </c:strCache>
            </c:strRef>
          </c:cat>
          <c:val>
            <c:numRef>
              <c:f>Plan1!$D$58:$D$61</c:f>
              <c:numCache>
                <c:formatCode>General</c:formatCode>
                <c:ptCount val="4"/>
                <c:pt idx="0">
                  <c:v>66</c:v>
                </c:pt>
                <c:pt idx="1">
                  <c:v>29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Plan1!$E$57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Plan1!$C$58:$C$61</c:f>
              <c:strCache>
                <c:ptCount val="4"/>
                <c:pt idx="0">
                  <c:v>Tem contribuído para melhorar</c:v>
                </c:pt>
                <c:pt idx="1">
                  <c:v>Não tem se alterado</c:v>
                </c:pt>
                <c:pt idx="2">
                  <c:v>Tem contribuído para piorar</c:v>
                </c:pt>
                <c:pt idx="3">
                  <c:v>NS/NR</c:v>
                </c:pt>
              </c:strCache>
            </c:strRef>
          </c:cat>
          <c:val>
            <c:numRef>
              <c:f>Plan1!$E$58:$E$61</c:f>
              <c:numCache>
                <c:formatCode>General</c:formatCode>
                <c:ptCount val="4"/>
                <c:pt idx="0">
                  <c:v>51.9</c:v>
                </c:pt>
                <c:pt idx="1">
                  <c:v>42</c:v>
                </c:pt>
                <c:pt idx="2">
                  <c:v>5.5</c:v>
                </c:pt>
                <c:pt idx="3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Plan1!$F$57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Plan1!$C$58:$C$61</c:f>
              <c:strCache>
                <c:ptCount val="4"/>
                <c:pt idx="0">
                  <c:v>Tem contribuído para melhorar</c:v>
                </c:pt>
                <c:pt idx="1">
                  <c:v>Não tem se alterado</c:v>
                </c:pt>
                <c:pt idx="2">
                  <c:v>Tem contribuído para piorar</c:v>
                </c:pt>
                <c:pt idx="3">
                  <c:v>NS/NR</c:v>
                </c:pt>
              </c:strCache>
            </c:strRef>
          </c:cat>
          <c:val>
            <c:numRef>
              <c:f>Plan1!$F$58:$F$61</c:f>
              <c:numCache>
                <c:formatCode>General</c:formatCode>
                <c:ptCount val="4"/>
                <c:pt idx="0">
                  <c:v>54.47</c:v>
                </c:pt>
                <c:pt idx="1">
                  <c:v>39.190000000000005</c:v>
                </c:pt>
                <c:pt idx="2">
                  <c:v>2.4499999999999997</c:v>
                </c:pt>
                <c:pt idx="3">
                  <c:v>3.8899999999999997</c:v>
                </c:pt>
              </c:numCache>
            </c:numRef>
          </c:val>
        </c:ser>
        <c:dLbls>
          <c:showVal val="1"/>
        </c:dLbls>
        <c:axId val="87151360"/>
        <c:axId val="87152896"/>
      </c:barChart>
      <c:catAx>
        <c:axId val="87151360"/>
        <c:scaling>
          <c:orientation val="minMax"/>
        </c:scaling>
        <c:axPos val="b"/>
        <c:numFmt formatCode="General" sourceLinked="1"/>
        <c:tickLblPos val="nextTo"/>
        <c:crossAx val="87152896"/>
        <c:crosses val="autoZero"/>
        <c:auto val="1"/>
        <c:lblAlgn val="ctr"/>
        <c:lblOffset val="100"/>
      </c:catAx>
      <c:valAx>
        <c:axId val="87152896"/>
        <c:scaling>
          <c:orientation val="minMax"/>
        </c:scaling>
        <c:axPos val="l"/>
        <c:numFmt formatCode="General" sourceLinked="1"/>
        <c:tickLblPos val="nextTo"/>
        <c:crossAx val="871513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Plan1!$B$251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Plan1!$A$252:$A$255</c:f>
              <c:strCache>
                <c:ptCount val="4"/>
                <c:pt idx="0">
                  <c:v>Favoráveis</c:v>
                </c:pt>
                <c:pt idx="1">
                  <c:v>Neutras</c:v>
                </c:pt>
                <c:pt idx="2">
                  <c:v>Desfavoráveis</c:v>
                </c:pt>
                <c:pt idx="3">
                  <c:v>NS/NR</c:v>
                </c:pt>
              </c:strCache>
            </c:strRef>
          </c:cat>
          <c:val>
            <c:numRef>
              <c:f>Plan1!$B$252:$B$255</c:f>
              <c:numCache>
                <c:formatCode>General</c:formatCode>
                <c:ptCount val="4"/>
                <c:pt idx="0">
                  <c:v>62</c:v>
                </c:pt>
                <c:pt idx="1">
                  <c:v>29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Plan1!$C$251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Plan1!$A$252:$A$255</c:f>
              <c:strCache>
                <c:ptCount val="4"/>
                <c:pt idx="0">
                  <c:v>Favoráveis</c:v>
                </c:pt>
                <c:pt idx="1">
                  <c:v>Neutras</c:v>
                </c:pt>
                <c:pt idx="2">
                  <c:v>Desfavoráveis</c:v>
                </c:pt>
                <c:pt idx="3">
                  <c:v>NS/NR</c:v>
                </c:pt>
              </c:strCache>
            </c:strRef>
          </c:cat>
          <c:val>
            <c:numRef>
              <c:f>Plan1!$C$252:$C$255</c:f>
              <c:numCache>
                <c:formatCode>General</c:formatCode>
                <c:ptCount val="4"/>
                <c:pt idx="0">
                  <c:v>73.099999999999994</c:v>
                </c:pt>
                <c:pt idx="2">
                  <c:v>15.7</c:v>
                </c:pt>
                <c:pt idx="3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Plan1!$D$251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Plan1!$A$252:$A$255</c:f>
              <c:strCache>
                <c:ptCount val="4"/>
                <c:pt idx="0">
                  <c:v>Favoráveis</c:v>
                </c:pt>
                <c:pt idx="1">
                  <c:v>Neutras</c:v>
                </c:pt>
                <c:pt idx="2">
                  <c:v>Desfavoráveis</c:v>
                </c:pt>
                <c:pt idx="3">
                  <c:v>NS/NR</c:v>
                </c:pt>
              </c:strCache>
            </c:strRef>
          </c:cat>
          <c:val>
            <c:numRef>
              <c:f>Plan1!$D$252:$D$255</c:f>
              <c:numCache>
                <c:formatCode>General</c:formatCode>
                <c:ptCount val="4"/>
                <c:pt idx="0">
                  <c:v>76.8</c:v>
                </c:pt>
                <c:pt idx="2">
                  <c:v>13.83</c:v>
                </c:pt>
                <c:pt idx="3">
                  <c:v>9.3700000000000028</c:v>
                </c:pt>
              </c:numCache>
            </c:numRef>
          </c:val>
        </c:ser>
        <c:dLbls>
          <c:showVal val="1"/>
        </c:dLbls>
        <c:axId val="87212800"/>
        <c:axId val="87214336"/>
      </c:barChart>
      <c:catAx>
        <c:axId val="87212800"/>
        <c:scaling>
          <c:orientation val="minMax"/>
        </c:scaling>
        <c:axPos val="b"/>
        <c:tickLblPos val="nextTo"/>
        <c:crossAx val="87214336"/>
        <c:crosses val="autoZero"/>
        <c:auto val="1"/>
        <c:lblAlgn val="ctr"/>
        <c:lblOffset val="100"/>
      </c:catAx>
      <c:valAx>
        <c:axId val="87214336"/>
        <c:scaling>
          <c:orientation val="minMax"/>
        </c:scaling>
        <c:axPos val="l"/>
        <c:numFmt formatCode="General" sourceLinked="1"/>
        <c:tickLblPos val="nextTo"/>
        <c:crossAx val="872128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Plan1!$B$271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Plan1!$A$272:$A$274</c:f>
              <c:strCache>
                <c:ptCount val="3"/>
                <c:pt idx="0">
                  <c:v>Defesa em situações específicas.</c:v>
                </c:pt>
                <c:pt idx="1">
                  <c:v>Defesa em todas as situações</c:v>
                </c:pt>
                <c:pt idx="2">
                  <c:v>NS/NR</c:v>
                </c:pt>
              </c:strCache>
            </c:strRef>
          </c:cat>
          <c:val>
            <c:numRef>
              <c:f>Plan1!$B$272:$B$274</c:f>
              <c:numCache>
                <c:formatCode>General</c:formatCode>
                <c:ptCount val="3"/>
                <c:pt idx="0">
                  <c:v>77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Plan1!$C$271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Plan1!$A$272:$A$274</c:f>
              <c:strCache>
                <c:ptCount val="3"/>
                <c:pt idx="0">
                  <c:v>Defesa em situações específicas.</c:v>
                </c:pt>
                <c:pt idx="1">
                  <c:v>Defesa em todas as situações</c:v>
                </c:pt>
                <c:pt idx="2">
                  <c:v>NS/NR</c:v>
                </c:pt>
              </c:strCache>
            </c:strRef>
          </c:cat>
          <c:val>
            <c:numRef>
              <c:f>Plan1!$C$272:$C$274</c:f>
              <c:numCache>
                <c:formatCode>General</c:formatCode>
                <c:ptCount val="3"/>
                <c:pt idx="0">
                  <c:v>63</c:v>
                </c:pt>
                <c:pt idx="1">
                  <c:v>36.200000000000003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Plan1!$D$271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Plan1!$A$272:$A$274</c:f>
              <c:strCache>
                <c:ptCount val="3"/>
                <c:pt idx="0">
                  <c:v>Defesa em situações específicas.</c:v>
                </c:pt>
                <c:pt idx="1">
                  <c:v>Defesa em todas as situações</c:v>
                </c:pt>
                <c:pt idx="2">
                  <c:v>NS/NR</c:v>
                </c:pt>
              </c:strCache>
            </c:strRef>
          </c:cat>
          <c:val>
            <c:numRef>
              <c:f>Plan1!$D$272:$D$274</c:f>
              <c:numCache>
                <c:formatCode>General</c:formatCode>
                <c:ptCount val="3"/>
                <c:pt idx="0">
                  <c:v>74.06</c:v>
                </c:pt>
                <c:pt idx="1">
                  <c:v>24.06</c:v>
                </c:pt>
                <c:pt idx="2">
                  <c:v>1.87</c:v>
                </c:pt>
              </c:numCache>
            </c:numRef>
          </c:val>
        </c:ser>
        <c:dLbls>
          <c:showVal val="1"/>
        </c:dLbls>
        <c:axId val="87254528"/>
        <c:axId val="87256064"/>
      </c:barChart>
      <c:catAx>
        <c:axId val="87254528"/>
        <c:scaling>
          <c:orientation val="minMax"/>
        </c:scaling>
        <c:axPos val="b"/>
        <c:numFmt formatCode="General" sourceLinked="1"/>
        <c:tickLblPos val="nextTo"/>
        <c:crossAx val="87256064"/>
        <c:crosses val="autoZero"/>
        <c:auto val="1"/>
        <c:lblAlgn val="ctr"/>
        <c:lblOffset val="100"/>
      </c:catAx>
      <c:valAx>
        <c:axId val="87256064"/>
        <c:scaling>
          <c:orientation val="minMax"/>
        </c:scaling>
        <c:axPos val="l"/>
        <c:numFmt formatCode="General" sourceLinked="1"/>
        <c:tickLblPos val="nextTo"/>
        <c:crossAx val="872545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Plan1!$B$287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Plan1!$A$288:$A$291</c:f>
              <c:strCache>
                <c:ptCount val="4"/>
                <c:pt idx="0">
                  <c:v>Bem informado</c:v>
                </c:pt>
                <c:pt idx="1">
                  <c:v>Razoavelmente informado</c:v>
                </c:pt>
                <c:pt idx="2">
                  <c:v>Mal informado</c:v>
                </c:pt>
                <c:pt idx="3">
                  <c:v>NS/NR</c:v>
                </c:pt>
              </c:strCache>
            </c:strRef>
          </c:cat>
          <c:val>
            <c:numRef>
              <c:f>Plan1!$B$288:$B$291</c:f>
              <c:numCache>
                <c:formatCode>General</c:formatCode>
                <c:ptCount val="4"/>
                <c:pt idx="0">
                  <c:v>32</c:v>
                </c:pt>
                <c:pt idx="1">
                  <c:v>49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Plan1!$C$287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Plan1!$A$288:$A$291</c:f>
              <c:strCache>
                <c:ptCount val="4"/>
                <c:pt idx="0">
                  <c:v>Bem informado</c:v>
                </c:pt>
                <c:pt idx="1">
                  <c:v>Razoavelmente informado</c:v>
                </c:pt>
                <c:pt idx="2">
                  <c:v>Mal informado</c:v>
                </c:pt>
                <c:pt idx="3">
                  <c:v>NS/NR</c:v>
                </c:pt>
              </c:strCache>
            </c:strRef>
          </c:cat>
          <c:val>
            <c:numRef>
              <c:f>Plan1!$C$288:$C$291</c:f>
              <c:numCache>
                <c:formatCode>General</c:formatCode>
                <c:ptCount val="4"/>
                <c:pt idx="0">
                  <c:v>21.7</c:v>
                </c:pt>
                <c:pt idx="1">
                  <c:v>76.900000000000006</c:v>
                </c:pt>
                <c:pt idx="3">
                  <c:v>1.4</c:v>
                </c:pt>
              </c:numCache>
            </c:numRef>
          </c:val>
        </c:ser>
        <c:ser>
          <c:idx val="2"/>
          <c:order val="2"/>
          <c:tx>
            <c:strRef>
              <c:f>Plan1!$D$287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Plan1!$A$288:$A$291</c:f>
              <c:strCache>
                <c:ptCount val="4"/>
                <c:pt idx="0">
                  <c:v>Bem informado</c:v>
                </c:pt>
                <c:pt idx="1">
                  <c:v>Razoavelmente informado</c:v>
                </c:pt>
                <c:pt idx="2">
                  <c:v>Mal informado</c:v>
                </c:pt>
                <c:pt idx="3">
                  <c:v>NS/NR</c:v>
                </c:pt>
              </c:strCache>
            </c:strRef>
          </c:cat>
          <c:val>
            <c:numRef>
              <c:f>Plan1!$D$288:$D$291</c:f>
              <c:numCache>
                <c:formatCode>General</c:formatCode>
                <c:ptCount val="4"/>
                <c:pt idx="0">
                  <c:v>34.15</c:v>
                </c:pt>
                <c:pt idx="1">
                  <c:v>62.97</c:v>
                </c:pt>
                <c:pt idx="3">
                  <c:v>2.88</c:v>
                </c:pt>
              </c:numCache>
            </c:numRef>
          </c:val>
        </c:ser>
        <c:dLbls>
          <c:showVal val="1"/>
        </c:dLbls>
        <c:axId val="89269376"/>
        <c:axId val="89270912"/>
      </c:barChart>
      <c:catAx>
        <c:axId val="89269376"/>
        <c:scaling>
          <c:orientation val="minMax"/>
        </c:scaling>
        <c:axPos val="b"/>
        <c:tickLblPos val="nextTo"/>
        <c:crossAx val="89270912"/>
        <c:crosses val="autoZero"/>
        <c:auto val="1"/>
        <c:lblAlgn val="ctr"/>
        <c:lblOffset val="100"/>
      </c:catAx>
      <c:valAx>
        <c:axId val="89270912"/>
        <c:scaling>
          <c:orientation val="minMax"/>
        </c:scaling>
        <c:axPos val="l"/>
        <c:numFmt formatCode="General" sourceLinked="1"/>
        <c:tickLblPos val="nextTo"/>
        <c:crossAx val="892693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Plan1!$B$296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Plan1!$A$297:$A$298</c:f>
              <c:strCache>
                <c:ptCount val="2"/>
                <c:pt idx="0">
                  <c:v>Conhece</c:v>
                </c:pt>
                <c:pt idx="1">
                  <c:v>Não conhece</c:v>
                </c:pt>
              </c:strCache>
            </c:strRef>
          </c:cat>
          <c:val>
            <c:numRef>
              <c:f>Plan1!$B$297:$B$298</c:f>
              <c:numCache>
                <c:formatCode>General</c:formatCode>
                <c:ptCount val="2"/>
                <c:pt idx="0">
                  <c:v>69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Plan1!$C$296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Plan1!$A$297:$A$298</c:f>
              <c:strCache>
                <c:ptCount val="2"/>
                <c:pt idx="0">
                  <c:v>Conhece</c:v>
                </c:pt>
                <c:pt idx="1">
                  <c:v>Não conhece</c:v>
                </c:pt>
              </c:strCache>
            </c:strRef>
          </c:cat>
          <c:val>
            <c:numRef>
              <c:f>Plan1!$C$297:$C$298</c:f>
              <c:numCache>
                <c:formatCode>General</c:formatCode>
                <c:ptCount val="2"/>
                <c:pt idx="0">
                  <c:v>45.4</c:v>
                </c:pt>
                <c:pt idx="1">
                  <c:v>54.6</c:v>
                </c:pt>
              </c:numCache>
            </c:numRef>
          </c:val>
        </c:ser>
        <c:ser>
          <c:idx val="2"/>
          <c:order val="2"/>
          <c:tx>
            <c:strRef>
              <c:f>Plan1!$D$296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Plan1!$A$297:$A$298</c:f>
              <c:strCache>
                <c:ptCount val="2"/>
                <c:pt idx="0">
                  <c:v>Conhece</c:v>
                </c:pt>
                <c:pt idx="1">
                  <c:v>Não conhece</c:v>
                </c:pt>
              </c:strCache>
            </c:strRef>
          </c:cat>
          <c:val>
            <c:numRef>
              <c:f>Plan1!$D$297:$D$298</c:f>
              <c:numCache>
                <c:formatCode>General</c:formatCode>
                <c:ptCount val="2"/>
                <c:pt idx="0">
                  <c:v>45.24</c:v>
                </c:pt>
                <c:pt idx="1">
                  <c:v>54.78</c:v>
                </c:pt>
              </c:numCache>
            </c:numRef>
          </c:val>
        </c:ser>
        <c:dLbls>
          <c:showVal val="1"/>
        </c:dLbls>
        <c:axId val="89339008"/>
        <c:axId val="89340544"/>
      </c:barChart>
      <c:catAx>
        <c:axId val="89339008"/>
        <c:scaling>
          <c:orientation val="minMax"/>
        </c:scaling>
        <c:axPos val="b"/>
        <c:numFmt formatCode="General" sourceLinked="1"/>
        <c:tickLblPos val="nextTo"/>
        <c:crossAx val="89340544"/>
        <c:crosses val="autoZero"/>
        <c:auto val="1"/>
        <c:lblAlgn val="ctr"/>
        <c:lblOffset val="100"/>
      </c:catAx>
      <c:valAx>
        <c:axId val="89340544"/>
        <c:scaling>
          <c:orientation val="minMax"/>
        </c:scaling>
        <c:axPos val="l"/>
        <c:numFmt formatCode="General" sourceLinked="1"/>
        <c:tickLblPos val="nextTo"/>
        <c:crossAx val="893390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'COMPARAÇÃO SOCIEDADE'!$G$30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'COMPARAÇÃO SOCIEDADE'!$H$29:$I$29</c:f>
              <c:strCache>
                <c:ptCount val="2"/>
                <c:pt idx="0">
                  <c:v>positiva</c:v>
                </c:pt>
                <c:pt idx="1">
                  <c:v>negativa</c:v>
                </c:pt>
              </c:strCache>
            </c:strRef>
          </c:cat>
          <c:val>
            <c:numRef>
              <c:f>'COMPARAÇÃO SOCIEDADE'!$H$30:$I$30</c:f>
              <c:numCache>
                <c:formatCode>General</c:formatCode>
                <c:ptCount val="2"/>
                <c:pt idx="0">
                  <c:v>68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'COMPARAÇÃO SOCIEDADE'!$G$31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'COMPARAÇÃO SOCIEDADE'!$H$29:$I$29</c:f>
              <c:strCache>
                <c:ptCount val="2"/>
                <c:pt idx="0">
                  <c:v>positiva</c:v>
                </c:pt>
                <c:pt idx="1">
                  <c:v>negativa</c:v>
                </c:pt>
              </c:strCache>
            </c:strRef>
          </c:cat>
          <c:val>
            <c:numRef>
              <c:f>'COMPARAÇÃO SOCIEDADE'!$H$31:$I$31</c:f>
              <c:numCache>
                <c:formatCode>General</c:formatCode>
                <c:ptCount val="2"/>
                <c:pt idx="0">
                  <c:v>72.2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'COMPARAÇÃO SOCIEDADE'!$G$32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'COMPARAÇÃO SOCIEDADE'!$H$29:$I$29</c:f>
              <c:strCache>
                <c:ptCount val="2"/>
                <c:pt idx="0">
                  <c:v>positiva</c:v>
                </c:pt>
                <c:pt idx="1">
                  <c:v>negativa</c:v>
                </c:pt>
              </c:strCache>
            </c:strRef>
          </c:cat>
          <c:val>
            <c:numRef>
              <c:f>'COMPARAÇÃO SOCIEDADE'!$H$32:$I$32</c:f>
              <c:numCache>
                <c:formatCode>General</c:formatCode>
                <c:ptCount val="2"/>
                <c:pt idx="0">
                  <c:v>72.290000000000006</c:v>
                </c:pt>
                <c:pt idx="1">
                  <c:v>19.309999999999999</c:v>
                </c:pt>
              </c:numCache>
            </c:numRef>
          </c:val>
        </c:ser>
        <c:dLbls>
          <c:showVal val="1"/>
        </c:dLbls>
        <c:axId val="89379968"/>
        <c:axId val="89381504"/>
      </c:barChart>
      <c:catAx>
        <c:axId val="89379968"/>
        <c:scaling>
          <c:orientation val="minMax"/>
        </c:scaling>
        <c:axPos val="b"/>
        <c:numFmt formatCode="General" sourceLinked="1"/>
        <c:tickLblPos val="nextTo"/>
        <c:crossAx val="89381504"/>
        <c:crosses val="autoZero"/>
        <c:auto val="1"/>
        <c:lblAlgn val="ctr"/>
        <c:lblOffset val="100"/>
      </c:catAx>
      <c:valAx>
        <c:axId val="89381504"/>
        <c:scaling>
          <c:orientation val="minMax"/>
        </c:scaling>
        <c:axPos val="l"/>
        <c:numFmt formatCode="General" sourceLinked="1"/>
        <c:tickLblPos val="nextTo"/>
        <c:crossAx val="893799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'COMPARAÇÃO SOCIEDADE'!$B$44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'COMPARAÇÃO SOCIEDADE'!$A$45:$A$47</c:f>
              <c:strCache>
                <c:ptCount val="3"/>
                <c:pt idx="0">
                  <c:v>Conhece muito</c:v>
                </c:pt>
                <c:pt idx="1">
                  <c:v>Conhece pouco</c:v>
                </c:pt>
                <c:pt idx="2">
                  <c:v>Ouvir falar</c:v>
                </c:pt>
              </c:strCache>
            </c:strRef>
          </c:cat>
          <c:val>
            <c:numRef>
              <c:f>'COMPARAÇÃO SOCIEDADE'!$B$45:$B$47</c:f>
              <c:numCache>
                <c:formatCode>General</c:formatCode>
                <c:ptCount val="3"/>
                <c:pt idx="0">
                  <c:v>7</c:v>
                </c:pt>
                <c:pt idx="1">
                  <c:v>52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'COMPARAÇÃO SOCIEDADE'!$C$44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'COMPARAÇÃO SOCIEDADE'!$A$45:$A$47</c:f>
              <c:strCache>
                <c:ptCount val="3"/>
                <c:pt idx="0">
                  <c:v>Conhece muito</c:v>
                </c:pt>
                <c:pt idx="1">
                  <c:v>Conhece pouco</c:v>
                </c:pt>
                <c:pt idx="2">
                  <c:v>Ouvir falar</c:v>
                </c:pt>
              </c:strCache>
            </c:strRef>
          </c:cat>
          <c:val>
            <c:numRef>
              <c:f>'COMPARAÇÃO SOCIEDADE'!$C$45:$C$47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41.5</c:v>
                </c:pt>
                <c:pt idx="2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'COMPARAÇÃO SOCIEDADE'!$D$44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'COMPARAÇÃO SOCIEDADE'!$A$45:$A$47</c:f>
              <c:strCache>
                <c:ptCount val="3"/>
                <c:pt idx="0">
                  <c:v>Conhece muito</c:v>
                </c:pt>
                <c:pt idx="1">
                  <c:v>Conhece pouco</c:v>
                </c:pt>
                <c:pt idx="2">
                  <c:v>Ouvir falar</c:v>
                </c:pt>
              </c:strCache>
            </c:strRef>
          </c:cat>
          <c:val>
            <c:numRef>
              <c:f>'COMPARAÇÃO SOCIEDADE'!$D$45:$D$47</c:f>
              <c:numCache>
                <c:formatCode>General</c:formatCode>
                <c:ptCount val="3"/>
                <c:pt idx="0">
                  <c:v>6.1599999999999993</c:v>
                </c:pt>
                <c:pt idx="1">
                  <c:v>35.349999999999994</c:v>
                </c:pt>
                <c:pt idx="2">
                  <c:v>19.22</c:v>
                </c:pt>
              </c:numCache>
            </c:numRef>
          </c:val>
        </c:ser>
        <c:dLbls>
          <c:showVal val="1"/>
        </c:dLbls>
        <c:axId val="89442176"/>
        <c:axId val="89443712"/>
      </c:barChart>
      <c:catAx>
        <c:axId val="89442176"/>
        <c:scaling>
          <c:orientation val="minMax"/>
        </c:scaling>
        <c:axPos val="b"/>
        <c:numFmt formatCode="General" sourceLinked="1"/>
        <c:tickLblPos val="nextTo"/>
        <c:crossAx val="89443712"/>
        <c:crosses val="autoZero"/>
        <c:auto val="1"/>
        <c:lblAlgn val="ctr"/>
        <c:lblOffset val="100"/>
      </c:catAx>
      <c:valAx>
        <c:axId val="89443712"/>
        <c:scaling>
          <c:orientation val="minMax"/>
        </c:scaling>
        <c:axPos val="l"/>
        <c:numFmt formatCode="General" sourceLinked="1"/>
        <c:tickLblPos val="nextTo"/>
        <c:crossAx val="894421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Plan1!$E$47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Plan1!$D$48:$D$50</c:f>
              <c:strCache>
                <c:ptCount val="3"/>
                <c:pt idx="0">
                  <c:v>Tem contribuído para melhorar a imagem dos advogados.</c:v>
                </c:pt>
                <c:pt idx="1">
                  <c:v>Não tem alterado a imagem dos advogados.</c:v>
                </c:pt>
                <c:pt idx="2">
                  <c:v>Tem contribuído para piorar a imagem dos advogados.</c:v>
                </c:pt>
              </c:strCache>
            </c:strRef>
          </c:cat>
          <c:val>
            <c:numRef>
              <c:f>Plan1!$E$48:$E$50</c:f>
              <c:numCache>
                <c:formatCode>General</c:formatCode>
                <c:ptCount val="3"/>
                <c:pt idx="0">
                  <c:v>52</c:v>
                </c:pt>
                <c:pt idx="1">
                  <c:v>22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Plan1!$F$47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Plan1!$D$48:$D$50</c:f>
              <c:strCache>
                <c:ptCount val="3"/>
                <c:pt idx="0">
                  <c:v>Tem contribuído para melhorar a imagem dos advogados.</c:v>
                </c:pt>
                <c:pt idx="1">
                  <c:v>Não tem alterado a imagem dos advogados.</c:v>
                </c:pt>
                <c:pt idx="2">
                  <c:v>Tem contribuído para piorar a imagem dos advogados.</c:v>
                </c:pt>
              </c:strCache>
            </c:strRef>
          </c:cat>
          <c:val>
            <c:numRef>
              <c:f>Plan1!$F$48:$F$50</c:f>
              <c:numCache>
                <c:formatCode>General</c:formatCode>
                <c:ptCount val="3"/>
                <c:pt idx="0">
                  <c:v>67.2</c:v>
                </c:pt>
                <c:pt idx="1">
                  <c:v>21.9</c:v>
                </c:pt>
                <c:pt idx="2">
                  <c:v>5.7</c:v>
                </c:pt>
              </c:numCache>
            </c:numRef>
          </c:val>
        </c:ser>
        <c:ser>
          <c:idx val="2"/>
          <c:order val="2"/>
          <c:tx>
            <c:strRef>
              <c:f>Plan1!$G$47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Plan1!$D$48:$D$50</c:f>
              <c:strCache>
                <c:ptCount val="3"/>
                <c:pt idx="0">
                  <c:v>Tem contribuído para melhorar a imagem dos advogados.</c:v>
                </c:pt>
                <c:pt idx="1">
                  <c:v>Não tem alterado a imagem dos advogados.</c:v>
                </c:pt>
                <c:pt idx="2">
                  <c:v>Tem contribuído para piorar a imagem dos advogados.</c:v>
                </c:pt>
              </c:strCache>
            </c:strRef>
          </c:cat>
          <c:val>
            <c:numRef>
              <c:f>Plan1!$G$48:$G$50</c:f>
              <c:numCache>
                <c:formatCode>General</c:formatCode>
                <c:ptCount val="3"/>
                <c:pt idx="0">
                  <c:v>61.36</c:v>
                </c:pt>
                <c:pt idx="1">
                  <c:v>33.6</c:v>
                </c:pt>
                <c:pt idx="2">
                  <c:v>5.05</c:v>
                </c:pt>
              </c:numCache>
            </c:numRef>
          </c:val>
        </c:ser>
        <c:dLbls>
          <c:showVal val="1"/>
        </c:dLbls>
        <c:axId val="89547904"/>
        <c:axId val="89549440"/>
      </c:barChart>
      <c:catAx>
        <c:axId val="89547904"/>
        <c:scaling>
          <c:orientation val="minMax"/>
        </c:scaling>
        <c:axPos val="b"/>
        <c:numFmt formatCode="General" sourceLinked="1"/>
        <c:tickLblPos val="nextTo"/>
        <c:crossAx val="89549440"/>
        <c:crosses val="autoZero"/>
        <c:auto val="1"/>
        <c:lblAlgn val="ctr"/>
        <c:lblOffset val="100"/>
      </c:catAx>
      <c:valAx>
        <c:axId val="89549440"/>
        <c:scaling>
          <c:orientation val="minMax"/>
        </c:scaling>
        <c:axPos val="l"/>
        <c:numFmt formatCode="General" sourceLinked="1"/>
        <c:tickLblPos val="nextTo"/>
        <c:crossAx val="895479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'COMPARAÇÃO SOCIEDADE'!$B$70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  <c:dLbls>
            <c:dLblPos val="outEnd"/>
            <c:showVal val="1"/>
          </c:dLbls>
          <c:cat>
            <c:strRef>
              <c:f>'COMPARAÇÃO SOCIEDADE'!$A$71:$A$73</c:f>
              <c:strCache>
                <c:ptCount val="3"/>
                <c:pt idx="0">
                  <c:v>Se sente informado</c:v>
                </c:pt>
                <c:pt idx="1">
                  <c:v>Mal informado</c:v>
                </c:pt>
                <c:pt idx="2">
                  <c:v>NS/NR</c:v>
                </c:pt>
              </c:strCache>
            </c:strRef>
          </c:cat>
          <c:val>
            <c:numRef>
              <c:f>'COMPARAÇÃO SOCIEDADE'!$B$71:$B$73</c:f>
              <c:numCache>
                <c:formatCode>General</c:formatCode>
                <c:ptCount val="3"/>
                <c:pt idx="0">
                  <c:v>11</c:v>
                </c:pt>
                <c:pt idx="1">
                  <c:v>36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'COMPARAÇÃO SOCIEDADE'!$C$70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'COMPARAÇÃO SOCIEDADE'!$A$71:$A$73</c:f>
              <c:strCache>
                <c:ptCount val="3"/>
                <c:pt idx="0">
                  <c:v>Se sente informado</c:v>
                </c:pt>
                <c:pt idx="1">
                  <c:v>Mal informado</c:v>
                </c:pt>
                <c:pt idx="2">
                  <c:v>NS/NR</c:v>
                </c:pt>
              </c:strCache>
            </c:strRef>
          </c:cat>
          <c:val>
            <c:numRef>
              <c:f>'COMPARAÇÃO SOCIEDADE'!$C$71:$C$73</c:f>
              <c:numCache>
                <c:formatCode>General</c:formatCode>
                <c:ptCount val="3"/>
                <c:pt idx="0">
                  <c:v>33.200000000000003</c:v>
                </c:pt>
                <c:pt idx="1">
                  <c:v>61.2</c:v>
                </c:pt>
                <c:pt idx="2">
                  <c:v>5.6</c:v>
                </c:pt>
              </c:numCache>
            </c:numRef>
          </c:val>
        </c:ser>
        <c:ser>
          <c:idx val="2"/>
          <c:order val="2"/>
          <c:tx>
            <c:strRef>
              <c:f>'COMPARAÇÃO SOCIEDADE'!$D$70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'COMPARAÇÃO SOCIEDADE'!$A$71:$A$73</c:f>
              <c:strCache>
                <c:ptCount val="3"/>
                <c:pt idx="0">
                  <c:v>Se sente informado</c:v>
                </c:pt>
                <c:pt idx="1">
                  <c:v>Mal informado</c:v>
                </c:pt>
                <c:pt idx="2">
                  <c:v>NS/NR</c:v>
                </c:pt>
              </c:strCache>
            </c:strRef>
          </c:cat>
          <c:val>
            <c:numRef>
              <c:f>'COMPARAÇÃO SOCIEDADE'!$D$71:$D$73</c:f>
              <c:numCache>
                <c:formatCode>General</c:formatCode>
                <c:ptCount val="3"/>
                <c:pt idx="0">
                  <c:v>38.15</c:v>
                </c:pt>
                <c:pt idx="1">
                  <c:v>49.25</c:v>
                </c:pt>
                <c:pt idx="2">
                  <c:v>12.59</c:v>
                </c:pt>
              </c:numCache>
            </c:numRef>
          </c:val>
        </c:ser>
        <c:dLbls>
          <c:showVal val="1"/>
        </c:dLbls>
        <c:axId val="93025408"/>
        <c:axId val="93026944"/>
      </c:barChart>
      <c:catAx>
        <c:axId val="93025408"/>
        <c:scaling>
          <c:orientation val="minMax"/>
        </c:scaling>
        <c:axPos val="b"/>
        <c:tickLblPos val="nextTo"/>
        <c:crossAx val="93026944"/>
        <c:crosses val="autoZero"/>
        <c:auto val="1"/>
        <c:lblAlgn val="ctr"/>
        <c:lblOffset val="100"/>
      </c:catAx>
      <c:valAx>
        <c:axId val="93026944"/>
        <c:scaling>
          <c:orientation val="minMax"/>
        </c:scaling>
        <c:axPos val="l"/>
        <c:numFmt formatCode="General" sourceLinked="1"/>
        <c:tickLblPos val="nextTo"/>
        <c:crossAx val="930254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'COMPARAÇÃO SOCIEDADE'!$B$76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'COMPARAÇÃO SOCIEDADE'!$A$77:$A$79</c:f>
              <c:strCache>
                <c:ptCount val="3"/>
                <c:pt idx="0">
                  <c:v>Defesa em situações específicas</c:v>
                </c:pt>
                <c:pt idx="1">
                  <c:v>Defesa em todas situações</c:v>
                </c:pt>
                <c:pt idx="2">
                  <c:v>NS/NR</c:v>
                </c:pt>
              </c:strCache>
            </c:strRef>
          </c:cat>
          <c:val>
            <c:numRef>
              <c:f>'COMPARAÇÃO SOCIEDADE'!$B$77:$B$79</c:f>
              <c:numCache>
                <c:formatCode>General</c:formatCode>
                <c:ptCount val="3"/>
                <c:pt idx="0">
                  <c:v>69</c:v>
                </c:pt>
                <c:pt idx="1">
                  <c:v>20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'COMPARAÇÃO SOCIEDADE'!$C$76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'COMPARAÇÃO SOCIEDADE'!$A$77:$A$79</c:f>
              <c:strCache>
                <c:ptCount val="3"/>
                <c:pt idx="0">
                  <c:v>Defesa em situações específicas</c:v>
                </c:pt>
                <c:pt idx="1">
                  <c:v>Defesa em todas situações</c:v>
                </c:pt>
                <c:pt idx="2">
                  <c:v>NS/NR</c:v>
                </c:pt>
              </c:strCache>
            </c:strRef>
          </c:cat>
          <c:val>
            <c:numRef>
              <c:f>'COMPARAÇÃO SOCIEDADE'!$C$77:$C$79</c:f>
              <c:numCache>
                <c:formatCode>General</c:formatCode>
                <c:ptCount val="3"/>
                <c:pt idx="0">
                  <c:v>73.7</c:v>
                </c:pt>
                <c:pt idx="1">
                  <c:v>23.9</c:v>
                </c:pt>
                <c:pt idx="2">
                  <c:v>2.4</c:v>
                </c:pt>
              </c:numCache>
            </c:numRef>
          </c:val>
        </c:ser>
        <c:ser>
          <c:idx val="2"/>
          <c:order val="2"/>
          <c:tx>
            <c:strRef>
              <c:f>'COMPARAÇÃO SOCIEDADE'!$D$76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Ref>
              <c:f>'COMPARAÇÃO SOCIEDADE'!$A$77:$A$79</c:f>
              <c:strCache>
                <c:ptCount val="3"/>
                <c:pt idx="0">
                  <c:v>Defesa em situações específicas</c:v>
                </c:pt>
                <c:pt idx="1">
                  <c:v>Defesa em todas situações</c:v>
                </c:pt>
                <c:pt idx="2">
                  <c:v>NS/NR</c:v>
                </c:pt>
              </c:strCache>
            </c:strRef>
          </c:cat>
          <c:val>
            <c:numRef>
              <c:f>'COMPARAÇÃO SOCIEDADE'!$D$77:$D$79</c:f>
              <c:numCache>
                <c:formatCode>General</c:formatCode>
                <c:ptCount val="3"/>
                <c:pt idx="0">
                  <c:v>43.28</c:v>
                </c:pt>
                <c:pt idx="1">
                  <c:v>17.350000000000001</c:v>
                </c:pt>
                <c:pt idx="2">
                  <c:v>39.370000000000005</c:v>
                </c:pt>
              </c:numCache>
            </c:numRef>
          </c:val>
        </c:ser>
        <c:dLbls>
          <c:showVal val="1"/>
        </c:dLbls>
        <c:axId val="89597440"/>
        <c:axId val="89598976"/>
      </c:barChart>
      <c:catAx>
        <c:axId val="89597440"/>
        <c:scaling>
          <c:orientation val="minMax"/>
        </c:scaling>
        <c:axPos val="b"/>
        <c:numFmt formatCode="General" sourceLinked="1"/>
        <c:tickLblPos val="nextTo"/>
        <c:crossAx val="89598976"/>
        <c:crosses val="autoZero"/>
        <c:auto val="1"/>
        <c:lblAlgn val="ctr"/>
        <c:lblOffset val="100"/>
      </c:catAx>
      <c:valAx>
        <c:axId val="89598976"/>
        <c:scaling>
          <c:orientation val="minMax"/>
        </c:scaling>
        <c:axPos val="l"/>
        <c:numFmt formatCode="General" sourceLinked="1"/>
        <c:tickLblPos val="nextTo"/>
        <c:crossAx val="895974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outEnd"/>
            <c:showVal val="1"/>
          </c:dLbls>
          <c:cat>
            <c:strRef>
              <c:f>Plan1!$H$183:$H$186</c:f>
              <c:strCache>
                <c:ptCount val="4"/>
                <c:pt idx="0">
                  <c:v>NS/NR</c:v>
                </c:pt>
                <c:pt idx="1">
                  <c:v>Contribuído para piorar a imagem dos advogados</c:v>
                </c:pt>
                <c:pt idx="2">
                  <c:v>Não tem alterado a imagem que existe dos advogados</c:v>
                </c:pt>
                <c:pt idx="3">
                  <c:v>Contribuído para melhorar a imagem dos advogados</c:v>
                </c:pt>
              </c:strCache>
            </c:strRef>
          </c:cat>
          <c:val>
            <c:numRef>
              <c:f>Plan1!$I$183:$I$186</c:f>
              <c:numCache>
                <c:formatCode>0.00</c:formatCode>
                <c:ptCount val="4"/>
                <c:pt idx="0">
                  <c:v>3.890489913544668</c:v>
                </c:pt>
                <c:pt idx="1">
                  <c:v>2.4495677233429398</c:v>
                </c:pt>
                <c:pt idx="2">
                  <c:v>39.193083573487023</c:v>
                </c:pt>
                <c:pt idx="3">
                  <c:v>54.466858789625356</c:v>
                </c:pt>
              </c:numCache>
            </c:numRef>
          </c:val>
        </c:ser>
        <c:dLbls>
          <c:showVal val="1"/>
        </c:dLbls>
        <c:axId val="85541632"/>
        <c:axId val="85543168"/>
      </c:barChart>
      <c:catAx>
        <c:axId val="85541632"/>
        <c:scaling>
          <c:orientation val="minMax"/>
        </c:scaling>
        <c:axPos val="l"/>
        <c:tickLblPos val="nextTo"/>
        <c:crossAx val="85543168"/>
        <c:crosses val="autoZero"/>
        <c:auto val="1"/>
        <c:lblAlgn val="ctr"/>
        <c:lblOffset val="100"/>
      </c:catAx>
      <c:valAx>
        <c:axId val="85543168"/>
        <c:scaling>
          <c:orientation val="minMax"/>
        </c:scaling>
        <c:delete val="1"/>
        <c:axPos val="b"/>
        <c:numFmt formatCode="0.00" sourceLinked="1"/>
        <c:tickLblPos val="nextTo"/>
        <c:crossAx val="8554163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strRef>
              <c:f>Plan1!$E$192:$E$194</c:f>
              <c:strCache>
                <c:ptCount val="3"/>
                <c:pt idx="0">
                  <c:v>99</c:v>
                </c:pt>
                <c:pt idx="1">
                  <c:v>Desfavoráveis</c:v>
                </c:pt>
                <c:pt idx="2">
                  <c:v>Favoráveis</c:v>
                </c:pt>
              </c:strCache>
            </c:strRef>
          </c:cat>
          <c:val>
            <c:numRef>
              <c:f>Plan1!$F$192:$F$194</c:f>
              <c:numCache>
                <c:formatCode>0.00</c:formatCode>
                <c:ptCount val="3"/>
                <c:pt idx="0">
                  <c:v>9.3659942363112432</c:v>
                </c:pt>
                <c:pt idx="1">
                  <c:v>13.8328530259366</c:v>
                </c:pt>
                <c:pt idx="2">
                  <c:v>76.801152737752147</c:v>
                </c:pt>
              </c:numCache>
            </c:numRef>
          </c:val>
        </c:ser>
        <c:dLbls>
          <c:showVal val="1"/>
        </c:dLbls>
        <c:axId val="85570688"/>
        <c:axId val="85572224"/>
      </c:barChart>
      <c:catAx>
        <c:axId val="85570688"/>
        <c:scaling>
          <c:orientation val="minMax"/>
        </c:scaling>
        <c:axPos val="l"/>
        <c:tickLblPos val="nextTo"/>
        <c:crossAx val="85572224"/>
        <c:crosses val="autoZero"/>
        <c:auto val="1"/>
        <c:lblAlgn val="ctr"/>
        <c:lblOffset val="100"/>
      </c:catAx>
      <c:valAx>
        <c:axId val="85572224"/>
        <c:scaling>
          <c:orientation val="minMax"/>
        </c:scaling>
        <c:delete val="1"/>
        <c:axPos val="b"/>
        <c:numFmt formatCode="0.00" sourceLinked="1"/>
        <c:tickLblPos val="nextTo"/>
        <c:crossAx val="8557068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Pos val="outEnd"/>
            <c:showVal val="1"/>
          </c:dLbls>
          <c:cat>
            <c:strRef>
              <c:f>Plan1!$H$200:$H$203</c:f>
              <c:strCache>
                <c:ptCount val="4"/>
                <c:pt idx="0">
                  <c:v>NS/NR</c:v>
                </c:pt>
                <c:pt idx="1">
                  <c:v>Piorou</c:v>
                </c:pt>
                <c:pt idx="2">
                  <c:v>Não se alterou</c:v>
                </c:pt>
                <c:pt idx="3">
                  <c:v>Melhorou</c:v>
                </c:pt>
              </c:strCache>
            </c:strRef>
          </c:cat>
          <c:val>
            <c:numRef>
              <c:f>Plan1!$I$200:$I$203</c:f>
              <c:numCache>
                <c:formatCode>0.00</c:formatCode>
                <c:ptCount val="4"/>
                <c:pt idx="0">
                  <c:v>3.0259365994236309</c:v>
                </c:pt>
                <c:pt idx="1">
                  <c:v>2.5936599423631126</c:v>
                </c:pt>
                <c:pt idx="2">
                  <c:v>60.086455331412104</c:v>
                </c:pt>
                <c:pt idx="3">
                  <c:v>34.293948126801169</c:v>
                </c:pt>
              </c:numCache>
            </c:numRef>
          </c:val>
        </c:ser>
        <c:dLbls>
          <c:showVal val="1"/>
        </c:dLbls>
        <c:axId val="85589376"/>
        <c:axId val="80749696"/>
      </c:barChart>
      <c:catAx>
        <c:axId val="85589376"/>
        <c:scaling>
          <c:orientation val="minMax"/>
        </c:scaling>
        <c:axPos val="l"/>
        <c:tickLblPos val="nextTo"/>
        <c:crossAx val="80749696"/>
        <c:crosses val="autoZero"/>
        <c:auto val="1"/>
        <c:lblAlgn val="ctr"/>
        <c:lblOffset val="100"/>
      </c:catAx>
      <c:valAx>
        <c:axId val="80749696"/>
        <c:scaling>
          <c:orientation val="minMax"/>
        </c:scaling>
        <c:delete val="1"/>
        <c:axPos val="b"/>
        <c:numFmt formatCode="0.00" sourceLinked="1"/>
        <c:tickLblPos val="nextTo"/>
        <c:crossAx val="8558937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Pos val="inEnd"/>
            <c:showVal val="1"/>
            <c:showLeaderLines val="1"/>
          </c:dLbls>
          <c:cat>
            <c:strRef>
              <c:f>Plan1!$E$361:$E$363</c:f>
              <c:strCache>
                <c:ptCount val="3"/>
                <c:pt idx="0">
                  <c:v>NS/NR</c:v>
                </c:pt>
                <c:pt idx="1">
                  <c:v>Uma entidade de representação que deve defender os advogados em qualquer situação, independentemente do tipo de reclamação ou acusação.</c:v>
                </c:pt>
                <c:pt idx="2">
                  <c:v>Uma entidade de representação que deve zelar pela imagem dos advogados, avaliando as situações específicas em caso de reclamação ou acusação contra um advogado.</c:v>
                </c:pt>
              </c:strCache>
            </c:strRef>
          </c:cat>
          <c:val>
            <c:numRef>
              <c:f>Plan1!$F$361:$F$363</c:f>
              <c:numCache>
                <c:formatCode>0.00</c:formatCode>
                <c:ptCount val="3"/>
                <c:pt idx="0">
                  <c:v>1.8731988472622478</c:v>
                </c:pt>
                <c:pt idx="1">
                  <c:v>24.063400576368871</c:v>
                </c:pt>
                <c:pt idx="2">
                  <c:v>74.063400576368878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5.4210123322157383E-2"/>
          <c:y val="0.59137709676339312"/>
          <c:w val="0.94578987667784276"/>
          <c:h val="0.40862290323660694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Pos val="inEnd"/>
            <c:showVal val="1"/>
            <c:showLeaderLines val="1"/>
          </c:dLbls>
          <c:cat>
            <c:strRef>
              <c:f>Plan1!$D$3:$D$5</c:f>
              <c:strCache>
                <c:ptCount val="3"/>
                <c:pt idx="0">
                  <c:v>NS/NR</c:v>
                </c:pt>
                <c:pt idx="1">
                  <c:v>Se sente informado sobre as ações e iniciativas da OAB Nacional.</c:v>
                </c:pt>
                <c:pt idx="2">
                  <c:v>Se sente razoavelmente informado sobre as ações e iniciativas da OAB Nacional.</c:v>
                </c:pt>
              </c:strCache>
            </c:strRef>
          </c:cat>
          <c:val>
            <c:numRef>
              <c:f>Plan1!$E$3:$E$5</c:f>
              <c:numCache>
                <c:formatCode>General</c:formatCode>
                <c:ptCount val="3"/>
                <c:pt idx="0">
                  <c:v>2.88</c:v>
                </c:pt>
                <c:pt idx="1">
                  <c:v>34.15</c:v>
                </c:pt>
                <c:pt idx="2">
                  <c:v>62.97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7.7670166229221363E-2"/>
          <c:y val="0.63974008457276188"/>
          <c:w val="0.84465966754155752"/>
          <c:h val="0.30470435987168271"/>
        </c:manualLayout>
      </c:layout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Val val="1"/>
            <c:showLeaderLines val="1"/>
          </c:dLbls>
          <c:cat>
            <c:strRef>
              <c:f>Plan1!$D$23:$D$24</c:f>
              <c:strCache>
                <c:ptCount val="2"/>
                <c:pt idx="0">
                  <c:v>Conhece</c:v>
                </c:pt>
                <c:pt idx="1">
                  <c:v>Não Conhece</c:v>
                </c:pt>
              </c:strCache>
            </c:strRef>
          </c:cat>
          <c:val>
            <c:numRef>
              <c:f>Plan1!$E$23:$E$24</c:f>
              <c:numCache>
                <c:formatCode>General</c:formatCode>
                <c:ptCount val="2"/>
                <c:pt idx="0">
                  <c:v>45.24</c:v>
                </c:pt>
                <c:pt idx="1">
                  <c:v>54.760000000000005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C2A4-D133-47ED-A197-2D2C0C2BAB77}" type="datetimeFigureOut">
              <a:rPr lang="pt-BR" smtClean="0"/>
              <a:pPr/>
              <a:t>19/03/2014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E618-46E1-4BD1-9D0F-DAA4E7336A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088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D5C78F-FE8C-439F-9BC6-4803BC3A23C2}" type="datetimeFigureOut">
              <a:rPr lang="pt-BR"/>
              <a:pPr>
                <a:defRPr/>
              </a:pPr>
              <a:t>19/03/2014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5E47331-D2CD-480C-AC02-5261326CAF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5736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B45DE-28CF-49C4-B6F3-6F6C3AE878AF}" type="slidenum">
              <a:rPr lang="pt-BR" sz="1200" smtClean="0"/>
              <a:pPr eaLnBrk="1" hangingPunct="1"/>
              <a:t>71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47331-D2CD-480C-AC02-5261326CAF7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06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28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/>
          <a:stretch/>
        </p:blipFill>
        <p:spPr bwMode="auto">
          <a:xfrm>
            <a:off x="0" y="3429000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13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/>
          <a:stretch/>
        </p:blipFill>
        <p:spPr bwMode="auto">
          <a:xfrm>
            <a:off x="0" y="4013200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547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6403077" y="1609244"/>
            <a:ext cx="2273379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0" b="1" dirty="0" smtClean="0">
                <a:latin typeface="Arial Black" pitchFamily="34" charset="0"/>
              </a:rPr>
              <a:t>?</a:t>
            </a:r>
            <a:endParaRPr lang="pt-BR" sz="40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08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3707904" y="6381328"/>
            <a:ext cx="543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3528392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Método</a:t>
            </a: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amostragem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cdn.freebievectors.com/illustrations/7/j/jigsaw-blue-puzzle-piece-clip-art/preview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27247"/>
            <a:ext cx="1650605" cy="24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freebievectors.com/illustrations/7/j/jigsaw-red-puzzle-piece-clip-art/preview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043" y="3861048"/>
            <a:ext cx="2598229" cy="21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07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Amostragem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479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3" y="6636147"/>
            <a:ext cx="371475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D8FC-6411-421F-86A2-E670B42725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379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3" y="6636147"/>
            <a:ext cx="371475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A4AB-27B8-4A4B-99A0-E1CF45F2244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811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3_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22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725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 userDrawn="1"/>
        </p:nvSpPr>
        <p:spPr bwMode="auto">
          <a:xfrm>
            <a:off x="0" y="6597384"/>
            <a:ext cx="9144000" cy="28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>
              <a:latin typeface="Arial" pitchFamily="34" charset="0"/>
              <a:ea typeface="MS PGothic"/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3" y="6596063"/>
            <a:ext cx="52863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34FC-1F45-4EEC-B0BE-FCE197B88E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5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3_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6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 lIns="91435" tIns="45718" rIns="91435" bIns="45718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35" tIns="45718" rIns="91435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4" name="Imagem 3" descr="15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14" r="80833"/>
          <a:stretch/>
        </p:blipFill>
        <p:spPr bwMode="auto">
          <a:xfrm>
            <a:off x="0" y="992"/>
            <a:ext cx="2340000" cy="68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619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58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3_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814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9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2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1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4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-36512" y="6381328"/>
            <a:ext cx="9180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7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11"/>
          <a:stretch/>
        </p:blipFill>
        <p:spPr bwMode="auto">
          <a:xfrm>
            <a:off x="0" y="4533900"/>
            <a:ext cx="9144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11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0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ocondominio.files.wordpress.com/2010/05/direitos-e-dever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5487"/>
            <a:ext cx="4355976" cy="29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07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/>
          <a:stretch/>
        </p:blipFill>
        <p:spPr bwMode="auto">
          <a:xfrm>
            <a:off x="0" y="3429000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03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/>
          <a:stretch/>
        </p:blipFill>
        <p:spPr bwMode="auto">
          <a:xfrm>
            <a:off x="0" y="4013200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939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6403077" y="1609244"/>
            <a:ext cx="2273379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0" b="1" dirty="0" smtClean="0">
                <a:solidFill>
                  <a:srgbClr val="000000"/>
                </a:solidFill>
                <a:latin typeface="Arial Black" pitchFamily="34" charset="0"/>
              </a:rPr>
              <a:t>?</a:t>
            </a:r>
            <a:endParaRPr lang="pt-BR" sz="400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0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3707904" y="6381328"/>
            <a:ext cx="543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3528392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Método</a:t>
            </a: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amostragem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cdn.freebievectors.com/illustrations/7/j/jigsaw-blue-puzzle-piece-clip-art/preview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27247"/>
            <a:ext cx="1650605" cy="24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freebievectors.com/illustrations/7/j/jigsaw-red-puzzle-piece-clip-art/preview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043" y="3861048"/>
            <a:ext cx="2598229" cy="21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85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r>
              <a:rPr lang="en-US" sz="3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Amostragem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FF6600"/>
              </a:buClr>
            </a:pPr>
            <a:endParaRPr lang="pt-BR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8" name="Imagem 7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480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3" y="6636147"/>
            <a:ext cx="371475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D8FC-6411-421F-86A2-E670B42725F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42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3" y="6636147"/>
            <a:ext cx="371475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A4AB-27B8-4A4B-99A0-E1CF45F224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7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6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2376496" y="6381328"/>
            <a:ext cx="6768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22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339752" y="620688"/>
            <a:ext cx="6551613" cy="0"/>
          </a:xfrm>
          <a:prstGeom prst="line">
            <a:avLst/>
          </a:prstGeom>
          <a:noFill/>
          <a:ln w="12700">
            <a:solidFill>
              <a:srgbClr val="CC0000">
                <a:alpha val="60001"/>
              </a:srgbClr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-36512" y="6381328"/>
            <a:ext cx="9180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29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7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11"/>
          <a:stretch/>
        </p:blipFill>
        <p:spPr bwMode="auto">
          <a:xfrm>
            <a:off x="0" y="4533900"/>
            <a:ext cx="9144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16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4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19" r="61587"/>
          <a:stretch/>
        </p:blipFill>
        <p:spPr bwMode="auto">
          <a:xfrm>
            <a:off x="0" y="3425487"/>
            <a:ext cx="9144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ocondominio.files.wordpress.com/2010/05/direitos-e-dever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5487"/>
            <a:ext cx="4355976" cy="29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 userDrawn="1"/>
        </p:nvSpPr>
        <p:spPr bwMode="auto">
          <a:xfrm>
            <a:off x="2448504" y="6381328"/>
            <a:ext cx="6696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95536" y="6237312"/>
            <a:ext cx="2232248" cy="4320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ADVOGADOS</a:t>
            </a:r>
            <a:endParaRPr lang="pt-BR" sz="3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312" y="6381328"/>
            <a:ext cx="612000" cy="288032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3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1200">
              <a:latin typeface="Arial" pitchFamily="34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5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5" r:id="rId2"/>
    <p:sldLayoutId id="2147483666" r:id="rId3"/>
    <p:sldLayoutId id="2147483698" r:id="rId4"/>
    <p:sldLayoutId id="2147483697" r:id="rId5"/>
    <p:sldLayoutId id="2147483699" r:id="rId6"/>
    <p:sldLayoutId id="2147483696" r:id="rId7"/>
    <p:sldLayoutId id="2147483669" r:id="rId8"/>
    <p:sldLayoutId id="2147483694" r:id="rId9"/>
    <p:sldLayoutId id="2147483670" r:id="rId10"/>
    <p:sldLayoutId id="2147483693" r:id="rId11"/>
    <p:sldLayoutId id="2147483702" r:id="rId12"/>
    <p:sldLayoutId id="2147483703" r:id="rId13"/>
    <p:sldLayoutId id="2147483704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174625" indent="-1746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tabLst>
          <a:tab pos="4000500" algn="l"/>
        </a:tabLs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1pPr>
      <a:lvl2pPr marL="354013" indent="96838" algn="l" rtl="0" eaLnBrk="0" fontAlgn="base" hangingPunct="0">
        <a:spcBef>
          <a:spcPct val="25000"/>
        </a:spcBef>
        <a:spcAft>
          <a:spcPct val="15000"/>
        </a:spcAft>
        <a:buClr>
          <a:schemeClr val="accent1"/>
        </a:buClr>
        <a:buFont typeface="Arial" charset="0"/>
        <a:buChar char="•"/>
        <a:tabLst>
          <a:tab pos="4000500" algn="l"/>
        </a:tabLst>
        <a:defRPr sz="16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marL="550863" indent="1635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4000500" algn="l"/>
        </a:tabLst>
        <a:defRPr sz="14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marL="762000" indent="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tabLst>
          <a:tab pos="4000500" algn="l"/>
        </a:tabLst>
        <a:defRPr sz="1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marL="952500" indent="8763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tabLst>
          <a:tab pos="4000500" algn="l"/>
        </a:tabLst>
        <a:defRPr sz="1000">
          <a:solidFill>
            <a:schemeClr val="tx1"/>
          </a:solidFill>
          <a:latin typeface="+mn-lt"/>
          <a:ea typeface="Arial" pitchFamily="-112" charset="0"/>
          <a:cs typeface="+mn-cs"/>
        </a:defRPr>
      </a:lvl5pPr>
      <a:lvl6pPr marL="1409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6pPr>
      <a:lvl7pPr marL="1866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7pPr>
      <a:lvl8pPr marL="2324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8pPr>
      <a:lvl9pPr marL="278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8" descr="templa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60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26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8" r:id="rId2"/>
    <p:sldLayoutId id="214748365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pt-BR" sz="1200">
              <a:solidFill>
                <a:srgbClr val="000000"/>
              </a:solidFill>
              <a:latin typeface="Arial" pitchFamily="34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folHlink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174625" indent="-1746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tabLst>
          <a:tab pos="4000500" algn="l"/>
        </a:tabLs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1pPr>
      <a:lvl2pPr marL="354013" indent="96838" algn="l" rtl="0" eaLnBrk="0" fontAlgn="base" hangingPunct="0">
        <a:spcBef>
          <a:spcPct val="25000"/>
        </a:spcBef>
        <a:spcAft>
          <a:spcPct val="15000"/>
        </a:spcAft>
        <a:buClr>
          <a:schemeClr val="accent1"/>
        </a:buClr>
        <a:buFont typeface="Arial" charset="0"/>
        <a:buChar char="•"/>
        <a:tabLst>
          <a:tab pos="4000500" algn="l"/>
        </a:tabLst>
        <a:defRPr sz="16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marL="550863" indent="1635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4000500" algn="l"/>
        </a:tabLst>
        <a:defRPr sz="14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marL="762000" indent="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tabLst>
          <a:tab pos="4000500" algn="l"/>
        </a:tabLst>
        <a:defRPr sz="1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marL="952500" indent="8763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tabLst>
          <a:tab pos="4000500" algn="l"/>
        </a:tabLst>
        <a:defRPr sz="1000">
          <a:solidFill>
            <a:schemeClr val="tx1"/>
          </a:solidFill>
          <a:latin typeface="+mn-lt"/>
          <a:ea typeface="Arial" pitchFamily="-112" charset="0"/>
          <a:cs typeface="+mn-cs"/>
        </a:defRPr>
      </a:lvl5pPr>
      <a:lvl6pPr marL="1409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6pPr>
      <a:lvl7pPr marL="1866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7pPr>
      <a:lvl8pPr marL="2324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8pPr>
      <a:lvl9pPr marL="278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tabLst>
          <a:tab pos="4000500" algn="l"/>
        </a:tabLs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13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558076" y="4456810"/>
            <a:ext cx="7961666" cy="633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10" name="Imagem 9" descr="13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33"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8"/>
          <p:cNvSpPr txBox="1">
            <a:spLocks noChangeArrowheads="1"/>
          </p:cNvSpPr>
          <p:nvPr/>
        </p:nvSpPr>
        <p:spPr bwMode="auto">
          <a:xfrm>
            <a:off x="542250" y="1844824"/>
            <a:ext cx="7993317" cy="20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6800" rIns="54000" bIns="46800" anchor="ctr"/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endParaRPr lang="pt-BR" sz="7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4800" b="1" baseline="0" dirty="0" smtClean="0">
                <a:solidFill>
                  <a:schemeClr val="bg1"/>
                </a:solidFill>
                <a:latin typeface="Calibri" pitchFamily="34" charset="0"/>
              </a:rPr>
              <a:t>Pesquisa de Satisfação 2013</a:t>
            </a:r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5016"/>
            <a:ext cx="3168519" cy="17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606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chef.bbci.co.uk/images/ic/464xn/p0116pm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204" y="2276872"/>
            <a:ext cx="7160796" cy="40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 bwMode="auto">
          <a:xfrm>
            <a:off x="323528" y="4869160"/>
            <a:ext cx="2339752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8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Perfil</a:t>
            </a:r>
            <a:endParaRPr lang="pt-BR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53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194052" y="846083"/>
            <a:ext cx="18722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Área de atuação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92424" y="839614"/>
            <a:ext cx="13573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Faixa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etária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7044" y="4581128"/>
            <a:ext cx="781138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60% dos advogados têm entre 35 e 59 anos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</a:rPr>
              <a:t>A maior parte dos advogados atua no setor privado, seguidos pelos que possuem escritório próprio ou são autônomos,  por fim, os que  atuam no setor público</a:t>
            </a:r>
          </a:p>
          <a:p>
            <a:endParaRPr lang="pt-BR" sz="1400" dirty="0">
              <a:latin typeface="Calibri" pitchFamily="34" charset="0"/>
            </a:endParaRPr>
          </a:p>
          <a:p>
            <a:r>
              <a:rPr lang="pt-BR" sz="1400" dirty="0">
                <a:latin typeface="Calibri" pitchFamily="34" charset="0"/>
              </a:rPr>
              <a:t>4</a:t>
            </a:r>
            <a:r>
              <a:rPr lang="pt-BR" sz="1400" dirty="0" smtClean="0">
                <a:latin typeface="Calibri" pitchFamily="34" charset="0"/>
              </a:rPr>
              <a:t>% deles têm </a:t>
            </a:r>
            <a:r>
              <a:rPr lang="pt-BR" sz="1400" dirty="0">
                <a:latin typeface="Calibri" pitchFamily="34" charset="0"/>
              </a:rPr>
              <a:t>mais de uma área de </a:t>
            </a:r>
            <a:r>
              <a:rPr lang="pt-BR" sz="1400" dirty="0" smtClean="0">
                <a:latin typeface="Calibri" pitchFamily="34" charset="0"/>
              </a:rPr>
              <a:t>atuação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4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Perfil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577044" y="1988840"/>
            <a:ext cx="3600400" cy="1656184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2861947"/>
              </p:ext>
            </p:extLst>
          </p:nvPr>
        </p:nvGraphicFramePr>
        <p:xfrm>
          <a:off x="444059" y="1348680"/>
          <a:ext cx="3839909" cy="32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5761534"/>
              </p:ext>
            </p:extLst>
          </p:nvPr>
        </p:nvGraphicFramePr>
        <p:xfrm>
          <a:off x="4177443" y="1169248"/>
          <a:ext cx="4786177" cy="369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240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4941168"/>
            <a:ext cx="3275856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24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Confiança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2400" b="1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profissionais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24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instituições</a:t>
            </a:r>
            <a:endParaRPr lang="pt-BR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http://www.vivenciapedagogica.com.br/wp-content/uploads/2012/12/evaluation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4664"/>
            <a:ext cx="57816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30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828092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Confiança dos advogados por profissão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profissionais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3581428"/>
              </p:ext>
            </p:extLst>
          </p:nvPr>
        </p:nvGraphicFramePr>
        <p:xfrm>
          <a:off x="467544" y="1484784"/>
          <a:ext cx="3960440" cy="4731999"/>
        </p:xfrm>
        <a:graphic>
          <a:graphicData uri="http://schemas.openxmlformats.org/drawingml/2006/table">
            <a:tbl>
              <a:tblPr/>
              <a:tblGrid>
                <a:gridCol w="1760196"/>
                <a:gridCol w="1100122"/>
                <a:gridCol w="1100122"/>
              </a:tblGrid>
              <a:tr h="6579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Profissão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Confia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Não confia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93,52%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6,48%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Médicos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84,73%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15,27%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Advogados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79,11%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20,89%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Promotores de Justiça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78,53%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21,47%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Policiais Federais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78,39%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21,61%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Juízes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77,23%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22,77%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Padres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64,84%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35,16%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Jornalistas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63,69%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36,31%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41,50%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58,50%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Pastores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33,14%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66,86%</a:t>
                      </a:r>
                      <a:endParaRPr lang="pt-BR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9,51%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90,49%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644008" y="1556792"/>
            <a:ext cx="3816424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Segundo os  advogados, a profissão em que mais confiam é a de bombeiros, seguido por médicos.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Os advogados, promotores de justiça, juízes e policiais federais também possuem alto nível de confiabilidade.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 Em relação aos religiosos, os padres merecem confiança ao contrário dos pastores.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Os menos confiáveis  são os políticos, indicados por mais de 90%  dos advogados.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251520" y="4837937"/>
            <a:ext cx="4320480" cy="106676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3" name="Conector de seta reta 2"/>
          <p:cNvCxnSpPr/>
          <p:nvPr/>
        </p:nvCxnSpPr>
        <p:spPr bwMode="auto">
          <a:xfrm>
            <a:off x="4572000" y="5371317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5436096" y="5109707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0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828092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Consolidado confiança dos advogados por profissão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instituições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723141"/>
              </p:ext>
            </p:extLst>
          </p:nvPr>
        </p:nvGraphicFramePr>
        <p:xfrm>
          <a:off x="467544" y="1340768"/>
          <a:ext cx="3960440" cy="4392483"/>
        </p:xfrm>
        <a:graphic>
          <a:graphicData uri="http://schemas.openxmlformats.org/drawingml/2006/table">
            <a:tbl>
              <a:tblPr/>
              <a:tblGrid>
                <a:gridCol w="1760196"/>
                <a:gridCol w="1100122"/>
                <a:gridCol w="1100122"/>
              </a:tblGrid>
              <a:tr h="536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Instituição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Confia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Não confia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91,79%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8,21%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Forças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84,73%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15,27%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Público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82,28%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17,72%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Polícia Federal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80,12%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19,88%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Poder Judiciário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76,37%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23,63%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Conselho de Medicina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75,79%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24,21%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Igreja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62,97%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37,03%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Meios de Comunicação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59,94%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40,06%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Forças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51,44%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48,56%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Sindicatos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39,05%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60,95%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Assembleia Legislativa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31,99%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68,01%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Congresso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24,06%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75,94%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14,99%</a:t>
                      </a:r>
                      <a:endParaRPr lang="pt-B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85,01%</a:t>
                      </a:r>
                      <a:endParaRPr lang="pt-BR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8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644008" y="1556792"/>
            <a:ext cx="381642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Os Advogados demonstram graus elevados de confiança nas profissões ligadas às próprias áreas de atuação, como a OAB, o Poder Judiciário e o  Ministério Público. 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Destaque também para às Forças Armadas e Polícia Federal.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Sindicatos, instituições ligadas ao poder legislativo (assembleia legislativa, congresso nacional) e partidos políticos são os que menos inspiram confiança por parte dos advogados.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251520" y="4365104"/>
            <a:ext cx="4320480" cy="106676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1" name="Conector de seta reta 10"/>
          <p:cNvCxnSpPr/>
          <p:nvPr/>
        </p:nvCxnSpPr>
        <p:spPr bwMode="auto">
          <a:xfrm>
            <a:off x="4572000" y="4859869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5436096" y="4705980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0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043608" y="1844824"/>
            <a:ext cx="3096344" cy="5132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Clr>
                <a:srgbClr val="00B050"/>
              </a:buClr>
              <a:buNone/>
            </a:pPr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Profissão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Bombeiros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Médicos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Advogados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Promotores de Justiça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Policiais Federais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Juízes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Padres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Jornalistas</a:t>
            </a:r>
          </a:p>
          <a:p>
            <a:pPr>
              <a:buClr>
                <a:srgbClr val="00B050"/>
              </a:buClr>
              <a:buNone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Instituição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OAB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Forças Armadas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Ministério Público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Polícia Federal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Poder Judiciário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Conselho de Medicina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Igreja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Meios de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Comunicação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/>
              <a:t>Demais Forças Policiais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pt-BR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pt-BR" sz="1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B050"/>
              </a:buClr>
              <a:buNone/>
            </a:pPr>
            <a:endParaRPr lang="pt-BR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eta para a direita 1"/>
          <p:cNvSpPr/>
          <p:nvPr/>
        </p:nvSpPr>
        <p:spPr bwMode="auto">
          <a:xfrm>
            <a:off x="4716016" y="620688"/>
            <a:ext cx="3384000" cy="864096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Confiança</a:t>
            </a:r>
            <a:endParaRPr lang="en-US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buClr>
                <a:schemeClr val="accent2"/>
              </a:buClr>
              <a:buFontTx/>
              <a:buChar char="-"/>
            </a:pPr>
            <a:endParaRPr lang="pt-B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flipH="1">
            <a:off x="877970" y="620688"/>
            <a:ext cx="3384000" cy="864096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Confiança</a:t>
            </a:r>
            <a:endParaRPr lang="pt-BR" sz="2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2060848"/>
            <a:ext cx="381642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r>
              <a:rPr lang="pt-BR" b="1" dirty="0" smtClean="0"/>
              <a:t>Profissionais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Políticos </a:t>
            </a:r>
            <a:endParaRPr lang="pt-BR" dirty="0" smtClean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Pastores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Demais </a:t>
            </a:r>
            <a:r>
              <a:rPr lang="pt-BR" dirty="0"/>
              <a:t>policiais</a:t>
            </a:r>
          </a:p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endParaRPr lang="pt-BR" dirty="0"/>
          </a:p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r>
              <a:rPr lang="pt-BR" b="1" dirty="0" smtClean="0"/>
              <a:t>Instituições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Partidos Políticos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Congresso Nacional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Assembleia </a:t>
            </a:r>
            <a:r>
              <a:rPr lang="pt-BR" dirty="0"/>
              <a:t>Legislativa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Sindicatos</a:t>
            </a:r>
            <a:endParaRPr lang="pt-BR" dirty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BR" dirty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1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profissionais e instituições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6016" y="1484784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confiam**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5909210"/>
            <a:ext cx="3816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None/>
            </a:pPr>
            <a:r>
              <a:rPr lang="pt-BR" sz="1000" dirty="0" smtClean="0">
                <a:latin typeface="Calibri" pitchFamily="34" charset="0"/>
                <a:cs typeface="Calibri" pitchFamily="34" charset="0"/>
              </a:rPr>
              <a:t>* Do mais confiável para o menos confiável</a:t>
            </a:r>
          </a:p>
          <a:p>
            <a:pPr>
              <a:buNone/>
            </a:pPr>
            <a:r>
              <a:rPr lang="pt-BR" sz="1000" dirty="0" smtClean="0">
                <a:latin typeface="Calibri" pitchFamily="34" charset="0"/>
                <a:cs typeface="Calibri" pitchFamily="34" charset="0"/>
              </a:rPr>
              <a:t>** Do menos confiável</a:t>
            </a:r>
            <a:endParaRPr lang="pt-BR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43608" y="1484784"/>
            <a:ext cx="3240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50% ou mais confiam *</a:t>
            </a:r>
            <a:endParaRPr lang="pt-BR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0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16024" y="5157192"/>
            <a:ext cx="2771800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Avaliação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OAB</a:t>
            </a:r>
            <a:endParaRPr lang="pt-B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24" y="1556792"/>
            <a:ext cx="5674148" cy="315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771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37900"/>
            <a:ext cx="8136904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Na sua avaliação, a atuação da OAB Nacional está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sendo: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64088" y="190347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 maneira geral, a avaliação da OAB é muito positiva, cerca de 60% dos advogados avaliam a atuação da instituição como ótima ou boa.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5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No entanto, cerca de um terço da classe acredita que a atuação ainda é regular.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5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Apenas 4,6% acreditam que o trabalho exercido pela OAB é ruim ou péssimo.</a:t>
            </a:r>
            <a:endParaRPr lang="pt-BR" sz="15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3779912" y="1435420"/>
            <a:ext cx="936104" cy="936104"/>
          </a:xfrm>
          <a:prstGeom prst="ellips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pt-BR" sz="2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62,1%</a:t>
            </a:r>
            <a:endParaRPr lang="pt-BR" sz="2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627784" y="4297742"/>
            <a:ext cx="936104" cy="936104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pt-BR" sz="2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4,61%</a:t>
            </a:r>
            <a:endParaRPr lang="pt-BR" sz="2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540247"/>
              </p:ext>
            </p:extLst>
          </p:nvPr>
        </p:nvGraphicFramePr>
        <p:xfrm>
          <a:off x="295198" y="1628800"/>
          <a:ext cx="4420818" cy="407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8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 uma maneira geral, qual a sua opinião sobre a atuação da OAB Nacional nos últimos anos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pt-BR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52020" y="908720"/>
            <a:ext cx="41044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Pelo que o(a)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</a:t>
            </a: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a) acompanha, as notícias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divulgadas recentemente </a:t>
            </a: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pela imprensa sobre a OAB Nacional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são:</a:t>
            </a:r>
            <a:endParaRPr lang="pt-BR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8024" y="362586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E, na sua opinião, a imagem da OAB Nacional, de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maneira geral, nos últimos 12 meses:</a:t>
            </a:r>
          </a:p>
        </p:txBody>
      </p:sp>
      <p:sp>
        <p:nvSpPr>
          <p:cNvPr id="14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2140078"/>
              </p:ext>
            </p:extLst>
          </p:nvPr>
        </p:nvGraphicFramePr>
        <p:xfrm>
          <a:off x="89756" y="1675668"/>
          <a:ext cx="4572000" cy="398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6658989"/>
              </p:ext>
            </p:extLst>
          </p:nvPr>
        </p:nvGraphicFramePr>
        <p:xfrm>
          <a:off x="4788024" y="1647384"/>
          <a:ext cx="4104456" cy="206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0867474"/>
              </p:ext>
            </p:extLst>
          </p:nvPr>
        </p:nvGraphicFramePr>
        <p:xfrm>
          <a:off x="4817053" y="4147074"/>
          <a:ext cx="4284476" cy="22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7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5804812"/>
              </p:ext>
            </p:extLst>
          </p:nvPr>
        </p:nvGraphicFramePr>
        <p:xfrm>
          <a:off x="262568" y="1762714"/>
          <a:ext cx="8413888" cy="4043721"/>
        </p:xfrm>
        <a:graphic>
          <a:graphicData uri="http://schemas.openxmlformats.org/drawingml/2006/table">
            <a:tbl>
              <a:tblPr firstRow="1" bandRow="1"/>
              <a:tblGrid>
                <a:gridCol w="2087978"/>
                <a:gridCol w="632591"/>
                <a:gridCol w="632591"/>
                <a:gridCol w="632591"/>
                <a:gridCol w="632591"/>
                <a:gridCol w="632591"/>
                <a:gridCol w="632591"/>
                <a:gridCol w="632591"/>
                <a:gridCol w="632591"/>
                <a:gridCol w="632591"/>
                <a:gridCol w="632591"/>
              </a:tblGrid>
              <a:tr h="3085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pt-BR" sz="1200" b="1" i="0" u="none" strike="noStrike" dirty="0" smtClean="0">
                          <a:effectLst/>
                          <a:latin typeface="Calibri" pitchFamily="34" charset="0"/>
                        </a:rPr>
                        <a:t>Atributo</a:t>
                      </a:r>
                    </a:p>
                  </a:txBody>
                  <a:tcPr marL="9130" marR="9130" marT="913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Luta pela dignidade dos honorários 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sucumbência.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4,03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1,87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2,02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3,89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9,94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7,93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10,52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14,99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10,37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34,15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Atualização profissional oferecida pelas Escolas da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Advocacia.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2,74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2,02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3,46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14,99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9,94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14,70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16,28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8,93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23,63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Luta pelo Sistema Simples às sociedades de advogados.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3,03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1,01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0,58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1,73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13,98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8,21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11,82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16,14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10,66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32,42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Previdência dos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advogados.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3,60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2,02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3,17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3,31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16,86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7,35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11,53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14,12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9,37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27,95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Zelo pela ética profissional.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1,01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2,16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2,16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12,97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9,22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10,66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15,99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9,65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33,43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Defesa das prerrogativas dos advogados.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2,16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1,44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1,15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12,25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7,64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9,37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14,99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12,68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36,74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Luta para que a Justiça funcione das 9h às 18h.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1,30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1,87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3,17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15,56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6,05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12,68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15,99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8,65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31,99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Luta pelas férias para advogados (férias coletivas na justiça).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4,18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1,44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2,59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13,83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6,34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9,37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13,83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9,65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36,74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6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Defesa do direito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que os advogados possam conversar reservadamente com seus clientes em qualquer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circunstância.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2,45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1,01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1,15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2,74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12,10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6,92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10,95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16,43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8,50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37,32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Defesa do CNJ.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2,16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0,58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1,73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2,45</a:t>
                      </a:r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12,82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8,36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13,83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17,15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10,95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29,39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764704"/>
            <a:ext cx="8568952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Agora, para cada um dos fatos que eu vou mencionar, gostaria que desse uma nota de 1 a 10, sabendo que 1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significa que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avalia de maneira MUITO NEGATIVA a ação ou iniciativa da OAB Nacional e 10 significa que avalia MUITO POSITIVAMENTE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 ação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 iniciativa da OAB Nacional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Universo e Amostra</a:t>
            </a:r>
          </a:p>
        </p:txBody>
      </p:sp>
      <p:sp>
        <p:nvSpPr>
          <p:cNvPr id="2" name="AutoShape 2" descr="data:image/jpeg;base64,/9j/4AAQSkZJRgABAQAAAQABAAD/2wCEAAkGBhMQERIREBQWFBUVFRUWFxcWEBIYFRUaGBQVFxgYExgYGyYeGRkoGhcTHy8gJCcpLCwsFh4xNTIqNiYtLCkBCQoKDgwOGg8PGCwkHyUuLywsLywtLCksLC4sLCkwMCwsLC01KSwsLCwqLCwsLCwsKSksLCwsLSwsKSksLCwsLP/AABEIAI8BYQMBIgACEQEDEQH/xAAcAAEAAgIDAQAAAAAAAAAAAAAABgcEBQEDCAL/xABJEAACAQMBAwcFDQYEBwEBAAABAgMABBEhBRIxBgcTIkFRYRQycYGRFyM1QlJUcoKDlKGy0zNDY5KiwWKx0vAIFSRTc5PRwxb/xAAbAQACAgMBAAAAAAAAAAAAAAAABQEEAgMGB//EADURAAIBAgIHBQcFAAMAAAAAAAABAgMEESEFEjFBUXHRExShscEVMzRTYZHwIjJCgeEjUvH/2gAMAwEAAhEDEQA/ALxpSlAClKiPLnnIt9lruH324YZWFTw7mlb4i/iewHXGUYubwigJTdXaRI0krqiKMszMFVR3knQCq45Rc+lrDlLNGuWGm9rHDx7GILN6lwe+qi5S8rbraL793JvAHKxrlYU+gmTrqescnxrT0zp2SWc8ycCabV54dpznqyrAuvVhiXPrZ94+sYqNXO37qXPSXNw+flXMxHs3sVgUq5GnCOxIDknOp19NdkN06axu6H/BIyn+kiuqlZkm7sOXG0IDmK8nHg8plX1LLvAeqplsXn3uoyBdwxzrplkzFJ4nGqsfDq1WVK1So057UQemeTHOPY7QwsMm5Kf3Uo3JPq64f6pNSivH2P8Afd4irE5E88VxaFYrwtcQcN4nM8Y8D+8XwbXuPZVCrZNZw+wF+0rD2VtaK6iWe3dZI3GjKdPEHtBHAg6isyl7WBApSlAClKUAKUpQApSlACo9sPlclzdXVsuPeSN05/aAdVyPovkesV3cstueR2kso88jcj+m2i+zVj4Kapfk7tg2dzFcZJCth+9kbR895x1vSBVatW1JJfcc2Gjnc0ak9+yPPb/n9noOlfMbhgCNQRkHvBr6qyJhSlKAFKUoAUpSgCu+XXLm6s7voYOj3eiR+vGWOWZwdQw06oqPe6pf/wAD/wBLf66551fhD7CL88tRClVWrNTaTO4sbK3nbwlKCba4Eu91S/8A4H/pb/XT3VL/APgf+lv9dRGlau2qf9i57Ptflr7Ezi52b0HrLA32ci/jvmtlac8TfvrYY745tfYyj/Oq6pWSuKi3muei7SW2mv6xRdWyeceyuCFMhiY/FlG7qewNqpPrqUKwOorzbW+5M8s57FgFJkh7YmOmO+MnzD+HeO0WKd3umhRdaBWGtQf9P0fX7l60rC2PteO7hWaFt5W9oParDsIPZWbV9PHNHMSi4txazQpSlSYilKinOLy2XZdsXXDTyZWFD2ntdh8hcgnvyB21lGLk9VAajnP5zBs9fJrXDXTjJJ1WBT8Zh2ufir6zpgNQlxcPI7SSMzuxLMzHLMTxJNLm5eV3klYu7sWZmOrE8Sa66eUaKpRwW0kUpStxIpSlAClK2XJ7YL30628ckUbt5vSuV3u8JgEM2Nd0kZ7KhtJYsDW0qQ8t+SZ2bctCZI3BZiiq5aVYycoZhu4U4wOOTjOKj1EZKSxQClcxqWYIgLMeCqCzH0KNTUq2RzW7SucFbcxKfjTsIx611k/pqJTjH9zwIMXkZy2n2XNvxdaNiOlhJ6rjvHyXA4N6jkV6P2Dt6G+gS4t23kcfWUjirjsYHQiqr2VzAMcG7uwNNUgi7fCSTiPqVYPJDkRbbMVxatI2/jfLzFt4r27owgbxAFK7qdKecdpBJKVwDXNUQFKUoAUpSgBSlYG3Nqra28s78I1Jx2sfiqPEnA9dQ3hmZRi5NRW1lY86u3OmuVtlPUgGW8ZHGfwTH85qE19zTtIzSSHLuxZj3ljk+rJr4pJUnrycj0e1oK3pRprd57/EuDmv2709p0LHr2+E8Sh/Zn2Ar9SpnVF8h9t+SXsbk4ST3qTuwxG6x9Dbp9BarzBppbT14cjjNL23YXDa2SzXr4nNKUqwKRSlKAFKUoApvnV+EPsIvzy1EKl/Or8IfYRfnlqIUlr+8Z6Ho/4WnyQpSlai8KUpQApSlAEs5tuUJtroRMferghSOxZOCN6/M8cr3Vc9ebCxGqnDDVT3Eag+0CvRWzLwTQxSjhIiOPrKD/emVnPFOPA5HT1uo1I1V/LJ81/nkZNKUq6c4fEsoVSzEAAEkngANSTXl/ltypbaV5JcEno/MhU/FjHDTvbzz4tjsFXBz2covJ7DydDh7puj8ejGsp9BG6n2lUDTSypYLXZKFKUpgSKUpQApSu20tHmcRwo0jtwRFLMfUOzxoA6qyNn7Qkt5UlhbdlGQhAywLKU6g+VhjjxxVi8muYy4mw99ILdP+2m68x9LaonZ8r1VZWzOT2zNkGIKsMMkjdGkkrgyyMcdVXc57tBpwqpUuoLJZkYlQWHN9tbahjkmUoFRYxLdEq5RWbGVwZHIy2CwGRjWp5sLmJtIsNdyPct8kZii/lU7x9beqpLs7lql693bWwaK4hMyJ08fUkaJjGXTdbroH3QwyCN4cM1W9/t25vYbf/mMhheGZpTJbFkZURjb3AYcBLBIyOewoSRnU1VdWpPLHVX0ILIG1NmbLmisl6G2llAKIsW7v5JA3nC7oJIIBYjJGK1EPOQ93Fdx2kEkF1EkrwpcR5WboX3ZVTcYAuD1SM6FlOozWs5RI99s+SaSNZLyw6aC4j13ZkZBv7mBkBozFOhGoIAHbUZt7+4FxY3EIVpQUeaJ2UdLc+RlQ8MiZG7c24JUjql4cHWtcaaksXt+r/NoG6veUb3k0E3lLQ2t7CsDRs5WJJRnpk6QD3qbddJYn4SBCOBFbbkTtZ7e7e3nwDPI8cmBhVvI0DMwHALcQbsw/wAQccTUVe/CSXEccEc1hcW4m3pm96VZmPkzyoMMgjlLwsy6qgQkjoxnnZNnJctLFAk6mKSK2YuhMsBA6azlfHnGCcSRkjjE6k6CspQTX0AvCuaj/Iy7v5bcnacKQzb5wEZSCuBgkBmwc57e70VvwaptYPADmlKVAClKUAKrLnb25kxWan+LJ+IjU+veb1LVj3d0sSPI5CqilmJ4AAZJ9lefNq7Sa5nluG0Mrlsdw0Cr6lCj1VUup6sdXiPdCW3aVu1eyPnu6mLSlKVnaHDLkYNXjyB275XZxsxzJH73J3llAwx+ku63rqj6l3Nntzye86Jj1LgBPAOMlD6+svrWrNtU1J8xRpe27e3bW2OfXw8i5aUFKbHCilKUAKUpQBTfOr8IfYRfnlqIVL+dX4Q+wi/PLUQpLX94z0PR/wALT5IUpStReFKUoAUpSgBV7chmzs6z/wDCg9gx/aqJJq++R1uY7C0VhgiCPI7iVBI/Grtn+5nO6fa7GHP0NxSlKZHIHnvnr2v020zED1beJEx2bzjpHI9TRj6tQKtrysuzNf3shOd65mx6FkZF/pVRWqroKUdWCX0JFKUrYSK+o0LEKoLMxwqqCWYngFA1J8BUk5Hc3t1tQhoh0cGSDO4O5ocERrkGQ8eGmhyRV4cnORdhshVZd0SMVj6eZl6R2cgBFJwFycAIuM+NVq1zGnltZGJWvJHmSnnxJfsbePj0a4M7fSOqx9nefRVoQW1jse2naCNVEEZlkWPdaZgATlyx3mJxoWOPRUe2nzo70ssMUMsfQSusvSR4aSNARM1qykjpYwVm3SCWQacaiEVkWne4bM1w8RiYhyUujbx7k8DjzSLizaCZM/GU9xzRm51PePBcCCa7Q5wxKLRoiY7W7WaBpd3E9pcADc6RSSBjrE6EYG9ndGsGkjlMUcO0i150EspKy7zSBowVu7feJy2YGW5hPE9Ge4VlrfmSEWvRxSRno92Yr155CgNk85J1jmgQ2rnd88uua1nl9zJCki28huGWJ40VhJI4ik/6S6Bxl2Ub9tL8Yq6lsZ0yjHBZZfjAkGy7y4tZDPbyxzyK6pLDIVzeo8QaC5s34iaS3jUMB1WaFuJFfXL2eKFF2nF1re6EdwnUYqLgR7pVx2JPbF4myMAoCda3FlzaSeUHpXXyJrYokYZhcQsZVmRFYDBET75jbOVBxjGpkEMFjseyit7iZRFHndNwyFmO+0g3VxqQScBRpgY4Vrc1isM2BG+R9jdW+0Ik6F2tntCvTnhJEpD2omGOrNGrvEc6sMHs0zLDmqCTXJe4cwSII4I1ADW4WYTxFHOdY3LbmmgODnhWm29z9xLlbGBpT/3JSY4+HFV89vQd2q623zjbRvM9Lcuik/s4fekGmMZXrsPBmNbY0Ks/p+fnAC77yXZOzC7TPDGzdKSryF3IlZWlVI8khWYAlFXGdcZNR3avPxaR5FrDLMRwJAij/qy/9NUpLs6SNElaNlSXJRyhCyYOpU9tdNb42cNsniTgWFtTnx2hLkQrDbg8N1DI4+s53f6atHmt5RvfbPSWZ9+VXkjkbABJViVyBoDuMh9debKub/h9vcxXsPyZI5P50Kf/AJVjdUYRpYxWGAFt0pSlRApSuCcUAQTnY250cCWqnrTnLeEakE+1t0ejNVRW25V7a8su5Zwcrncj/wDGmQuPSd5vrVqaTV5682z0HR1t3e3jF7Xm+b6bBSlK0jAVyGIIKnBBBBHEEHII9Bwa4pQBf3JfbQvLWKcaFlw4+S69Vx/MD6sVtaqjmn250c0lo50l66fTUdYD0oAfqGrXp1RnrwTPPNIW3dq8obtq5P8AMBSlK2lEUpSgCm+dX4Q+wi/PLUQqX86vwh9hF+eWohSWv7xnoej/AIWnyQpSlai8KUpQApSvqKJnZURSzMcKqjLMe4CghvDMy9i7Ja7uIrdf3jAN4INXP8ufXivQiIAABoAMColyB5F+RIZZsGeQYPaI10O4p9OCT2kDuFS+m1tScI4vazh9L3quaqUP2x8XvYpSlWROeRLx96SRjxaR29rk/wB66ayNpRbk8yfJllX2SMP7V37D2FPezLBbIXc8exUHa0jcFXx7eAydK6PFJYsyMKKJmYKilmY4VVUszE8AoGpPgKt/kLzKgbs+0wCdCtuDoO339h5x/wAA07yeFSjkjyDtNiwvczurShcyXD4CoO1YgfMX8W7ewDs2htn/AJmu0dnW7vbzxohicSY6RHRXSRGH7snqnGuG7CdFtW5c8qeS3sgyOUPLWG0l/wCXxYW6e3ZrdSmIC5DrDGSCMFmXAHhjOSM6u3SfbWxpFuFjMxG9FJGxEcjqFkjZdd+Mhve3BwQVfFQmIjcjFw8jR9CYnkc5njh6VVcs3/etLwK+92RyEis2HbCbOnjvCXgmMnRX0QP/AEk8gkVJXjHxJdx47lToGTOPjVpUEso7fUg62u3m3JQ27M3QAu2mLhVJsrmQY6olTpLWUYHWG7wANdmx7ASTRpAWS3v4hPZyYLeR3VuWYRtjQbmZY+zKBU+LUil5p0e7vX/Zx3DBiwJbpElVunhKE4UiVUlWTsJAwQuDImurHYVnHEziKJN4IrMXkclizbo85mLEnQYGewUa8cMI5t/nmBF9j82D3EIG0veZEuZHUWspVWhaRZjE3budNvuuu8uRgg1JNrcptn7Hj3HdUPXYRJ1pWLsXYhRqMsScnAyaq7lZz13NzmOyBtYj8c4M7D0jKx+rJ8RUAlnRk1VjMZCzzNKzb6keayn4wOu9nJzj02I20551MlwROBYHKXnvup8pZqLVPlHDzH1nqJ6AGPjVd3Nw8rmSV2kc8Xd2dz6WYk110q9CnGmsIoDL2f0HvvlHSfs26LoyB77pu9JkHqcdezuPZiUpWZJ9vOxVULMVTe3FLEqm8ctuDguTqccTWRBPCIJUeItMzIY5N8hYwPODLnrZBOO4449mJSjABVr/APD63v18P4cB9jTf/arO62rJLFDC5G5AGEYC4PWOTvH43hngCRVnf8Pqe+357ktx7Wn/APlVrr3UvzeQy6KUpSQgVE+cnbnk1myKcPP70veAR12Hdhc695FSs1SfOHtvyq9cKcpADEvdkH3w/wA3V+oKr3E9SHMaaKtu3uFjsWb9PEjIFKUpQd6KUpQApSlAHdZ3jQyJLHo8bB19IPA+B1B8Ca9BbK2itxDHNH5sihh6xwPiOHqrzvVmc0e28rLZsfNzLH9Fj1wPQxDfXq5aVMJavEQactu0pKqtsfJ9H6lj0pSmZxopSlAFN86vwh9hF+eWohUv51fhD7CL88tRCktf3jPQ9H/C0+SFKUrUXhSlKAFbzkpypNhIX6GOUNoSRiUDTIjfgBpndxqe0Vo6VlGTi8Ua6tKNWDhNYpl+8n+U8F8m9A2oxvI2jp9If3GhrbV50sL+SCRZYWKOvAj8Qw7VPaKu7khyoS/g6QDddTuyJ8lsZ071I1B/uDTOhX7TJ7Ti9JaLdr+uGcPLn1N7SlKtCY863XN9c3m1723hG6q3Du8rA7kaSt0o+k+6+ijjjsGtXLszZFtsW0dYULbqPI2N0z3BRSzY4bzYGgGg7MVvLnKJK0agvuswGMb7BcDOOPmqPZVF7T2y90INpXY6K4hgVg0TOUVZcvaXKJk9Uyq9vImurAnGlXNeVfBPYvEDcXnK6O/mt7y7ea3s1jljnt2GVBlicxOwAzJFLHvhWwetGAvHNaXZ90+z7m3dGMxgBjiZVZjc2xUzJHngcwmQp3vur+6Oe+5EDxjBHkssWQRjq200o30Gnn2l2yMB2RyGt1suwm2rL0LW4tGsRHbSyICI2MYLo8A3cB45ljdF1HRzvnR624qKeWX51Ay+VOxHe7tZrKIXFvezRSsRgpHvR9HcM2hBimtWwc4GY88SMybk7yBhshciaQ3Mckscqi4VW6IRIFTrNnJUAdfTRV7snK2htaz2LaDfbo413ujjBLOxLFtyJSc4ydBoqjHACqN5bc5FztMlD7zb56sKk9buMzDzz4eaPHGa1U4TqrBZLiBPuWvPake9Ds3dlfgZ2GYl7+jH7w+Pm/S4VUm0ppbgeV3Ewld3KHekzMMDeBKY6sfEDGmQQBoawKUzp0Y01+kkUpXfdwIm5uSCTejVmwjLuMc70ZzxK940OdK2knRWXs7ZrTmQIUHRxvKd9woKpjO7ni2owO2uLHZc05IhjeTdDMd1GIAVGc5IHHCnA7TpWNLEVJV1IIOoZSCD4g6g1H0QHApnvOB3nOB4nAJx6AaU/wB/79o9tZAbblLyeaxlSJpI5C0ayZjLkLnRg2VHBxIvf1dQp0rU1wqgcNK5rFJpZgKu7mAs8Wl1Ljz5woOOISNOHeMuw9RqkCcV6a5stkG12XaIwIZk6VgRghpSZMEdhG8F9VVL2WFPDiQyUUpSk5Bo+WW3fI7SWUefjcj+m2in0DVj4KaogD1+J4nxPjU251NudNcrbKepAMt4yMP7Jj+c1CaU3U9aeHA7jQ1t2NvrPbLP+t3X+xSlKrDkUpSgBSlKAFZ2xNqm0uIrhf3bZYfKQ6Ovj1SceIFYNKlPB4oxnFTi4y2PI9HwTB1V1OVYAgjgQRkGuyoPzU7c6W2Nux69uQB4xtkp7CGX0KO+pxTuE9eKkjzi5oOhVlTe5/8AngKUpWZXKb51fhD7CL88tRCpfzq/CH2EX55aiFJa/vGeh6P+Fp8kKUpWovClKUAKUpQAqQ8g9tm1vYyT1JSIn+scIfU5HqZqj1cPnBxoezHEHsxWUZOLTRqrUo1qbpy2NYHpOlQP3Qx30pt20OJwPcK/AnjVUfLHZsdlLKk2kB6WaMZwHgnIF/aqflKxW5Qcc6Dgat2tVyg5NW+0Iugu4xIm8GGrAgjgVZSCDjI0PAkVahJReZRK92bzcG93o7wYjWQGQgFGkmiCp08GBgxT25iL4PVePTXOJDy+5yodlr0UYEtyQN2LPVQdjTEcB3LxPgNRpOcbnWW0DWezyGmA3XkGCkGNN1expB3cF7cnSqRkkLEsxLMxJZmJLMTxLE6k+Jq9RoSqfqqbNyJMvbO2pryZp7lzJI3aeCjsVF4Ko7h+J1rCpSmaSSwRIpSlAClKUAbXk7ynuNnyNLasFd1CksCwKhwxG7nGuMZ4gFsYJzWskfJLHtJJySTqc6k6n0nWu23td9ZD0kadGm+A7EGTUDci01fBJx4ezoqEljiB2XFo6bvSIyb6B13gRvI2cMveDg61vdrcpYZrG3tUtkjkiILTBEG/kHpN0DzMsItfjAHzeB0DSE43iTgBRlicKOCrngoydBprXMEYZlUsEDMqlmzurkgbzY7BxPoocU8MdwHxSuy4iCuyhlcKzKHXO6+CRvLnsPEV1k1IG75F8njf30FtjKFt+XwiTBfPp0X0uK9SgYquuZjkebS2N1MuJrkAgEapENUB7i3nn0qDwqxqTXdXXngtiMRWBtzay2tvLO/CNScfKPBVHiSQPXWfVZ87m3MmKzU90sn4iNT695vqrS+rPUg2XLK37xXjT3b+W8ruadpGaRzl3Ysx7yxyfVk18UpSU9ESSyQpSlBIpSlAClKUAKUpQBuuR+3PI7yKUnCE9HJ9ByBk+ht1vQDV8A15tIq6+bvbvlVmgY5kh96fJ1OAN1j6V3fXmr9pU2wZzGnrbKNdcn6dPsSilKUwOVKb51fhD7CL88tRCpfzq/CH2EX55aiFJa/vGeh6P+Fp8kKUpWovClKUAKUpQApSvmU4BPgaAPvFKs3/APgR8n8KVZ7vMTe2KJYta3lHs2S5tZoYJWgkdCqyLxU/2B4EjBAOhBwa2VKbp4ZnDnkS+2c9tLJBKhSSJirKewju7wRgg9oIPbW55D2FtPdot6zLEo6VmzGIwI+swn3/AIjABerrlgMHOl2843Nym04+kjwl0gwjnzXHHo5cfFznB4qT2gkHz1f7PkgkaGeNo5EOGRhqD3jsI7mGh7KdUqyrQaTwZJsOVdhBBdSxWrM8akEOzRkNvAOpjKaFN1lwSST4VqKAVmbH2PLdzJBbrvSOdBkAAZGWJPYM5OMnGdKsL9KzZJ2W9xbi1mSSJmuGdTFIHIRFGN4ON7U6vjAxkLmtfXbdWrxO0cilXQ4ZSRlT3HBIzXVQgFKUqQFKUoA++hbc6XHU3zHvdm+FDFfTgg11sNKkLct7g7PGztOiHx95+k/aFt0nOOj3MJueGc46tR+oi3vQGVtO+Ez74ijh6qruxLheqMb2PlEYyfDs4CZ81fN8doTC4uE/6WI8CNJ3B8wDtQfG7/N11x0c3fNtJtNhLKGjtFOr8GmxxWLw734DgMnh6FsrJIY0iiUIiAKqqMBQOAAqjc3CgtSG3yIO4ClKUqIOq7uViR5HOFRSzE8AAMk+yvPm1tptczy3D8ZGLY+SOCr6lCj1VZnOvtzo4EtVPWnOW8I0IJ9rbo9G9VUUtu54vV4HX6CttWm6z2vJcl1fkKUpVI6IUpSgBSlKAFKUoAUpSgBUp5uNueTXiqxwk+I27g2fez7SV+vUWofAkHsIOCD2EHsNZQk4yTRpr0Y1qcqct6PSdK03JHbnllpFMfOxuyDuddG9WdR4EVuaeRaksUeb1ISpycJbVkU3zq/CH2EX55aiFS/nV+EPsIvzy1EKTV/eM9A0f8LT5IUpStReFKUoAUpSgBW15K7LNzeW8WNN8O3giHebPgcBfrVqiccatrmy5LG3iNzMuJZgN0EapHxAPczHBI8FHZW6hT15pC/SN0reg3veS5/4TilMUpyeenNKUoJFR3lhyFttpxhZwVdfMlTAkTwz8Ze9Tp6DrUipUxk4vFAeZeVvN3ebNJaROkhHCeMEpj+IOMZ9OniajtrdvEwkicowBwynDDeUqd1hqDgkZGuteuyM8ahfKHmh2fdkuIzbyHUvAQoJ45ZCChPecZ8aY071YYVETiedppS7M7nLMxZieJZiSSfEkk192VoZpEiUqGdgql2IXJ0GSAcZOB66sfanMLdoc208Mw10kDxN4cN4E+yoxec3O0rc5a3IKnIZbi34g5DKekDDsIOAauRrU5LKSA1/Knk4+z7lraRkZgN7qEnqnzS+mASNcZNamsyfZk4IEitkAKN6RWwBnAHWOBqdPGsqy5J3c37KAt9rCPzOK2KSSzZJqaVONnczG05tWSKEfxJ1Jx3gRB/86mWxOYOFCGvLh5v8Ea9EnoY5Ln1Fa1TuaUd/2IxKbsrKSeQRQI0sjcERSzHxwOA8ToKtvkTzI4KzbTweBFurZH27Dzvorp3kjSrP2Lyet7JOjtYUiXt3VwW8Xbix8STWxqhVvJSyjkvEg+IogoCqAqgAAAAAAcAAOAr7pSqICuC2K5rA27YPPbywxSdE0ild/dJ3QdDgAjXGe3tqHsMopNpN4FI8q9teWXcswOUzuR/QTIXHpO831q1NWEOZuT50n3Y/qU9xyT52v3Zv1KVSoVZPFryO5p6SsacFCM8ksNkuhXtKsL3HJPna/dm/Up7jknztfuzfqVj3arw8jP2tZ/M8JdCvaVYXuOSfO1+7N+pT3HJPna/dm/Uo7tV4eQe1rP5nhLoV7SrC9xyT52v3Zv1Ke45J87X7sf1KO7VeHkHtaz+Z4S6Fe0qwvcck+dr92b9SnuOSfO1+7N+pR3arw8g9rWfzPCXQr2lWF7jknztfuzfqU9xyT52v3Zv1KO7VeHkHtaz+Z4S6Fe0qwvcck+dr92b9SnuOSfO1+7N+pR3arw8g9rWfzPCXQxeanbfRXD2zHqzjeXwkUf3Qf0CrbqsrbmkmjdJEu1DIysp8mbQqQR+98KswcKYW6nGOrJHL6WqUKtbtKMscduTWa54bSnOdX4Q+wi/PLUQq3eV/N419cdOs4j97VN0wlvNLHOd8fK/CtJ7jknztfuzfqVTq0KkptpD2y0na07eEJTwaXB9CvaVYXuOSfO1+7N+pT3HJPna/dm/UrX3arw8i37Ws/meEuhXtKsReZx+27X1Wx/UrKh5nY/j3Mh+jHGv+e9Uq2qcDGWmLRfz8H0KxrvsbGSd+jgRpH7kGcfSPBR4nAq37HmwsY8FkaU/xJGI9ajCn2VJrSxjhUJEixqOCooUewVthZv8AkyjW0/TS/wCKLb+uS9fQgvI/mzETLPeYdwcrENUQ9hc/HYd3AeOhqwaUq/CnGCwiczcXNS5nr1Hj5LkKUpWZ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540419" y="2420888"/>
            <a:ext cx="61198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>
              <a:buClr>
                <a:srgbClr val="C00000"/>
              </a:buClr>
            </a:pPr>
            <a:r>
              <a:rPr lang="pt-BR" sz="3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Sumário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Objetivos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Método</a:t>
            </a: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 </a:t>
            </a: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amostragem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Resultados</a:t>
            </a: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da </a:t>
            </a: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pesquisa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98513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Advogados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98513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Sociedade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98513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Comparação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sociedade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x </a:t>
            </a: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advogados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  <a:endParaRPr lang="en-US" sz="2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798513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Comparação</a:t>
            </a: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entre as </a:t>
            </a: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pesquisas</a:t>
            </a: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de 2011, 2012 e 2013.</a:t>
            </a: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764704"/>
            <a:ext cx="8568952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ção ou iniciativa da OAB Nacional: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494910"/>
              </p:ext>
            </p:extLst>
          </p:nvPr>
        </p:nvGraphicFramePr>
        <p:xfrm>
          <a:off x="1962150" y="1340770"/>
          <a:ext cx="4842098" cy="41044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5165"/>
                <a:gridCol w="906933"/>
              </a:tblGrid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330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Luta pelo Simples às sociedades de </a:t>
                      </a:r>
                      <a:r>
                        <a:rPr lang="pt-BR" sz="1200" u="none" strike="noStrike" dirty="0" smtClean="0">
                          <a:effectLst/>
                        </a:rPr>
                        <a:t>advogados.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Defesa do </a:t>
                      </a:r>
                      <a:r>
                        <a:rPr lang="pt-BR" sz="1200" u="none" strike="noStrike" dirty="0" smtClean="0">
                          <a:effectLst/>
                        </a:rPr>
                        <a:t>CNJ.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Luta para que a justiça funciona das 9h às </a:t>
                      </a:r>
                      <a:r>
                        <a:rPr lang="pt-BR" sz="1200" u="none" strike="noStrike" dirty="0" smtClean="0">
                          <a:effectLst/>
                        </a:rPr>
                        <a:t>18h.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95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Defesa do direito para que os advogados possam conversar reservadamente com seus clientes em qualquer </a:t>
                      </a:r>
                      <a:r>
                        <a:rPr lang="pt-BR" sz="1200" u="none" strike="noStrike" dirty="0" smtClean="0">
                          <a:effectLst/>
                        </a:rPr>
                        <a:t>circunstância.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Previdência do </a:t>
                      </a:r>
                      <a:r>
                        <a:rPr lang="pt-BR" sz="1200" u="none" strike="noStrike" dirty="0" smtClean="0">
                          <a:effectLst/>
                        </a:rPr>
                        <a:t>advogado.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330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Luta pela dignidade dos honorários de </a:t>
                      </a:r>
                      <a:r>
                        <a:rPr lang="pt-BR" sz="1200" u="none" strike="noStrike" dirty="0" smtClean="0">
                          <a:effectLst/>
                        </a:rPr>
                        <a:t>sucumbência.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Defesa das </a:t>
                      </a:r>
                      <a:r>
                        <a:rPr lang="pt-BR" sz="1200" u="none" strike="noStrike" dirty="0" smtClean="0">
                          <a:effectLst/>
                        </a:rPr>
                        <a:t>prerrogativas.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Luta pelas férias para </a:t>
                      </a:r>
                      <a:r>
                        <a:rPr lang="pt-BR" sz="1200" u="none" strike="noStrike" dirty="0" smtClean="0">
                          <a:effectLst/>
                        </a:rPr>
                        <a:t>advogados.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Atualização </a:t>
                      </a:r>
                      <a:r>
                        <a:rPr lang="pt-BR" sz="1200" u="none" strike="noStrike" dirty="0" smtClean="0">
                          <a:effectLst/>
                        </a:rPr>
                        <a:t>profissional.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8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Zelo pela ética </a:t>
                      </a:r>
                      <a:r>
                        <a:rPr lang="pt-BR" sz="1200" u="none" strike="noStrike" dirty="0" smtClean="0">
                          <a:effectLst/>
                        </a:rPr>
                        <a:t>profissional.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1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Na sua opinião, a OAB, como entidade representativa da classe, deve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ser:</a:t>
            </a:r>
            <a:endParaRPr lang="pt-BR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52020" y="90872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Pensando nas ações e iniciativas pela OAB Nacional, o(a)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</a:t>
            </a: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a) diria que:</a:t>
            </a:r>
          </a:p>
        </p:txBody>
      </p:sp>
      <p:sp>
        <p:nvSpPr>
          <p:cNvPr id="14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5657519"/>
              </p:ext>
            </p:extLst>
          </p:nvPr>
        </p:nvGraphicFramePr>
        <p:xfrm>
          <a:off x="134634" y="1844824"/>
          <a:ext cx="4482244" cy="310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6985255"/>
              </p:ext>
            </p:extLst>
          </p:nvPr>
        </p:nvGraphicFramePr>
        <p:xfrm>
          <a:off x="4378931" y="1628800"/>
          <a:ext cx="458468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22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13701" y="960983"/>
            <a:ext cx="4418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</a:t>
            </a:r>
            <a:r>
              <a:rPr lang="pt-B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a) conhece o atual Presidente da OAB Nacional?</a:t>
            </a:r>
          </a:p>
        </p:txBody>
      </p:sp>
      <p:sp>
        <p:nvSpPr>
          <p:cNvPr id="14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496363"/>
              </p:ext>
            </p:extLst>
          </p:nvPr>
        </p:nvGraphicFramePr>
        <p:xfrm>
          <a:off x="3563888" y="2582044"/>
          <a:ext cx="4094933" cy="3417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0806"/>
                <a:gridCol w="1044127"/>
              </a:tblGrid>
              <a:tr h="1988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Conhece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45,24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 smtClean="0">
                          <a:effectLst/>
                        </a:rPr>
                        <a:t>Cezar Britto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Cláudio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 err="1">
                          <a:effectLst/>
                        </a:rPr>
                        <a:t>Durso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Felipe Santa Cruz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Henrique Mariano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Cláudia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Lamachia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 smtClean="0">
                          <a:effectLst/>
                        </a:rPr>
                        <a:t>Luís </a:t>
                      </a:r>
                      <a:r>
                        <a:rPr lang="pt-BR" sz="1200" b="0" u="none" strike="noStrike" dirty="0">
                          <a:effectLst/>
                        </a:rPr>
                        <a:t>Carlos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Marcelo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Marcos da Costa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4,46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Marcus Vinicius Furtado </a:t>
                      </a:r>
                      <a:r>
                        <a:rPr lang="pt-BR" sz="1200" b="0" u="none" strike="noStrike" dirty="0" err="1" smtClean="0">
                          <a:effectLst/>
                        </a:rPr>
                        <a:t>Coêlho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30,89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NS/NR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53,82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 err="1">
                          <a:effectLst/>
                        </a:rPr>
                        <a:t>Ophir</a:t>
                      </a:r>
                      <a:r>
                        <a:rPr lang="pt-BR" sz="1200" b="0" u="none" strike="noStrike" dirty="0">
                          <a:effectLst/>
                        </a:rPr>
                        <a:t> </a:t>
                      </a:r>
                      <a:r>
                        <a:rPr lang="pt-BR" sz="1200" b="0" u="none" strike="noStrike" dirty="0" smtClean="0">
                          <a:effectLst/>
                        </a:rPr>
                        <a:t>Cavalcante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4,14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Ricardo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Wadih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Damous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0,32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 err="1">
                          <a:effectLst/>
                        </a:rPr>
                        <a:t>Valdetário</a:t>
                      </a:r>
                      <a:r>
                        <a:rPr lang="pt-BR" sz="1200" b="0" u="none" strike="noStrike" dirty="0">
                          <a:effectLst/>
                        </a:rPr>
                        <a:t> Mota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effectLst/>
                        </a:rPr>
                        <a:t>0,64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85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Não conhece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54,76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Conector angulado 3"/>
          <p:cNvCxnSpPr/>
          <p:nvPr/>
        </p:nvCxnSpPr>
        <p:spPr bwMode="auto">
          <a:xfrm>
            <a:off x="2195736" y="2852936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ector angulado 9"/>
          <p:cNvCxnSpPr/>
          <p:nvPr/>
        </p:nvCxnSpPr>
        <p:spPr bwMode="auto">
          <a:xfrm>
            <a:off x="2195736" y="3140968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angulado 23"/>
          <p:cNvCxnSpPr/>
          <p:nvPr/>
        </p:nvCxnSpPr>
        <p:spPr bwMode="auto">
          <a:xfrm>
            <a:off x="2195736" y="2852936"/>
            <a:ext cx="914400" cy="914400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7499966"/>
              </p:ext>
            </p:extLst>
          </p:nvPr>
        </p:nvGraphicFramePr>
        <p:xfrm>
          <a:off x="316180" y="1268016"/>
          <a:ext cx="2959676" cy="233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28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828092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Na opinião do(a)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a), quais ações devem ser prioritárias na gestão da OAB Nacional? SIM/NÃO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373011"/>
              </p:ext>
            </p:extLst>
          </p:nvPr>
        </p:nvGraphicFramePr>
        <p:xfrm>
          <a:off x="323528" y="1239580"/>
          <a:ext cx="5727104" cy="5059375"/>
        </p:xfrm>
        <a:graphic>
          <a:graphicData uri="http://schemas.openxmlformats.org/drawingml/2006/table">
            <a:tbl>
              <a:tblPr/>
              <a:tblGrid>
                <a:gridCol w="3526860"/>
                <a:gridCol w="1100122"/>
                <a:gridCol w="1100122"/>
              </a:tblGrid>
              <a:tr h="514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Ação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Sim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Não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80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Zelar pela ética profissional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97,26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2,74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0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Defesa das prerrogativas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95,82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4,18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Defesa dos interesses dos Advogados/ Valorização da classe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95,68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4,32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Defesa da transparência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95,53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4,47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9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Zelar pela moralização e transparência na política e no combate a corrupção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94,09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5,91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9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Colocar a OAB em exercício da dignidade política e da justiça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91,79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8,21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Estar presente nos problemas relevantes nacionais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90,92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9,08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Cursos gratuitos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89,91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10,09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Defesa do Exame de Ordem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89,63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10,37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Interiorização da OAB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89,05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10,95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Preocupar-se com os direitos sociais, defendendo as causas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87,46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12,54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Previdência dos advogados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87,32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12,68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Divulgar as ações da OAB para a população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86,74</a:t>
                      </a:r>
                      <a:endParaRPr lang="pt-BR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13,26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444208" y="1551891"/>
            <a:ext cx="2304256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Para os advogados, a OAB está mais relacionada a uma instituição que deve zelar pela ética profissional.</a:t>
            </a:r>
          </a:p>
          <a:p>
            <a:pPr>
              <a:buNone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Ética, valorização da profissão , defesa de prerrogativas e defesa a moralização e a transparência política no combate à corrupção foram as ações mais citadas.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0383199"/>
              </p:ext>
            </p:extLst>
          </p:nvPr>
        </p:nvGraphicFramePr>
        <p:xfrm>
          <a:off x="899592" y="1844824"/>
          <a:ext cx="7272809" cy="1944216"/>
        </p:xfrm>
        <a:graphic>
          <a:graphicData uri="http://schemas.openxmlformats.org/drawingml/2006/table">
            <a:tbl>
              <a:tblPr firstRow="1" bandRow="1"/>
              <a:tblGrid>
                <a:gridCol w="1559893"/>
                <a:gridCol w="1998710"/>
                <a:gridCol w="1594428"/>
                <a:gridCol w="2119778"/>
              </a:tblGrid>
              <a:tr h="66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130" marR="9130" marT="913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j-lt"/>
                        </a:rPr>
                        <a:t>A OAB é </a:t>
                      </a:r>
                      <a:r>
                        <a:rPr lang="en-US" sz="1200" b="1" i="0" u="none" strike="noStrike" dirty="0" err="1" smtClean="0">
                          <a:effectLst/>
                          <a:latin typeface="+mj-lt"/>
                        </a:rPr>
                        <a:t>confiável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A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OAB </a:t>
                      </a:r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é idônea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O trabalho que a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OAB </a:t>
                      </a:r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realiza é importante para o Brasil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Concordo totalmente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</a:rPr>
                        <a:t>61,24</a:t>
                      </a:r>
                      <a:endParaRPr lang="pt-BR" sz="1200" b="1" i="0" u="none" strike="noStrike" dirty="0">
                        <a:solidFill>
                          <a:srgbClr val="0082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</a:rPr>
                        <a:t>66,28</a:t>
                      </a:r>
                      <a:endParaRPr lang="pt-BR" sz="1200" b="1" i="0" u="none" strike="noStrike" dirty="0">
                        <a:solidFill>
                          <a:srgbClr val="0082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</a:rPr>
                        <a:t>82,71</a:t>
                      </a:r>
                      <a:endParaRPr lang="pt-BR" sz="1200" b="1" i="0" u="none" strike="noStrike" dirty="0">
                        <a:solidFill>
                          <a:srgbClr val="0082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Concordo parcialmente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36,17</a:t>
                      </a:r>
                      <a:endParaRPr lang="pt-BR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31,27</a:t>
                      </a:r>
                      <a:endParaRPr lang="pt-BR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14,99</a:t>
                      </a:r>
                      <a:endParaRPr lang="pt-BR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Discordo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2,31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2,45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2,31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764704"/>
            <a:ext cx="856895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Agora vou ler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três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frases e gostaria que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Sr.(a) me respondesse se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concorda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totalmente,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concorda parcialmente ou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discorda. Em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sua opinião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o(a) Senhor(a) diria que a OAB é uma instituição:</a:t>
            </a: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415256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 sentimento dos advogados em relação à OAB de forma geral é positivo, principalmente em relação à confiabilidade e idoneidade.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4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Não há dúvidas em relação à importância do trabalho da instituição no Brasil. </a:t>
            </a:r>
            <a:endParaRPr lang="pt-BR" sz="14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8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908720"/>
            <a:ext cx="4104456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 quais meios de comunicação, o(a) Senhor(a) já ouviu falar/leu informações a respeito da OAB?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52020" y="937900"/>
            <a:ext cx="4104456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Senhor(a) conhece a Ouvidoria da OAB?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844786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maior parte dos  advogados se informa sobre notícias da OAB (98,70% deles).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4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 principais fontes são internet e TV.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4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Ainda assim, a maioria não conhece a ouvidora da instituição.</a:t>
            </a:r>
            <a:endParaRPr lang="pt-BR" sz="14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2875344"/>
              </p:ext>
            </p:extLst>
          </p:nvPr>
        </p:nvGraphicFramePr>
        <p:xfrm>
          <a:off x="391513" y="1769368"/>
          <a:ext cx="457200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365154"/>
              </p:ext>
            </p:extLst>
          </p:nvPr>
        </p:nvGraphicFramePr>
        <p:xfrm>
          <a:off x="5220072" y="1340961"/>
          <a:ext cx="3384376" cy="216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06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107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23528" y="4869160"/>
            <a:ext cx="2339752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8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Perfil</a:t>
            </a:r>
            <a:endParaRPr lang="pt-BR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2" name="Picture 4" descr="http://3.bp.blogspot.com/_0lCpg_jMUQs/TA2L_HKSb-I/AAAAAAAAApo/cuP9pqNbjjU/s1600/perfil000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0" y="2240867"/>
            <a:ext cx="2058469" cy="24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2.bp.blogspot.com/_4MGEQ5wdUbY/TVCNjcWKb_I/AAAAAAAAB-o/kgaLRokyxdY/s1600/Profil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547" y="2240867"/>
            <a:ext cx="2693391" cy="24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http://t3.gstatic.com/images?q=tbn:ANd9GcRweIzRRXNLf6blBUFpoag1_v9KJH_xUnikRHvSRuodxGIMHqR1CA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42"/>
          <a:stretch/>
        </p:blipFill>
        <p:spPr bwMode="auto">
          <a:xfrm flipH="1">
            <a:off x="5015146" y="2276872"/>
            <a:ext cx="1800000" cy="22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http://2.bp.blogspot.com/-p4_anpSRd1c/TX-7Lar3-lI/AAAAAAAAEgo/qDlOhokVKDc/s1600/Madison%2Bprofile_0631_edited-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21" r="9095"/>
          <a:stretch/>
        </p:blipFill>
        <p:spPr bwMode="auto">
          <a:xfrm>
            <a:off x="7175186" y="2060848"/>
            <a:ext cx="178930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55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</a:t>
            </a:r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erfil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928028"/>
            <a:ext cx="18722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Sexo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86896" y="891154"/>
            <a:ext cx="13573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Faixa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etária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347681"/>
            <a:ext cx="406696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De forma geral, foi avaliado o perfil, de forma proporcional entre  homens e mulheres.</a:t>
            </a:r>
          </a:p>
          <a:p>
            <a:endParaRPr lang="pt-BR" sz="1400" dirty="0">
              <a:latin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</a:rPr>
              <a:t>Sobre a faixa etária, a maioria (40%), possui entre 25 e 44 anos de idade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4644008" y="3212976"/>
            <a:ext cx="4319613" cy="136815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1537952"/>
              </p:ext>
            </p:extLst>
          </p:nvPr>
        </p:nvGraphicFramePr>
        <p:xfrm>
          <a:off x="432942" y="1251193"/>
          <a:ext cx="40295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1679675"/>
              </p:ext>
            </p:extLst>
          </p:nvPr>
        </p:nvGraphicFramePr>
        <p:xfrm>
          <a:off x="4391621" y="1412776"/>
          <a:ext cx="4572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Caracterização de perfil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6416" y="895594"/>
            <a:ext cx="13573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Escolaridade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7958" y="4388911"/>
            <a:ext cx="43560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A maior parte dos entrevistados possui, ao menos, ensino médio ou superior incompleto. </a:t>
            </a:r>
          </a:p>
          <a:p>
            <a:pPr>
              <a:buNone/>
            </a:pPr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r>
              <a:rPr lang="pt-BR" sz="1200" dirty="0" smtClean="0">
                <a:latin typeface="Calibri" pitchFamily="34" charset="0"/>
              </a:rPr>
              <a:t>A maioria atua no setor privado com 43,50%.  O setor público tem 11,78%.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15088" y="836712"/>
            <a:ext cx="13573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Ocupação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6694499"/>
              </p:ext>
            </p:extLst>
          </p:nvPr>
        </p:nvGraphicFramePr>
        <p:xfrm>
          <a:off x="557808" y="1218759"/>
          <a:ext cx="3366120" cy="288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3001979"/>
              </p:ext>
            </p:extLst>
          </p:nvPr>
        </p:nvGraphicFramePr>
        <p:xfrm>
          <a:off x="5185106" y="1218759"/>
          <a:ext cx="3744416" cy="480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7121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QERIREBQWFBUVFRUWFxcWEBIYFRUaGBQVFxgYExgYGyYeGRkoGhcTHy8gJCcpLCwsFh4xNTIqNiYtLCkBCQoKDgwOGg8PGCwkHyUuLywsLywtLCksLC4sLCkwMCwsLC01KSwsLCwqLCwsLCwsKSksLCwsLSwsKSksLCwsLP/AABEIAI8BYQMBIgACEQEDEQH/xAAcAAEAAgIDAQAAAAAAAAAAAAAABgcEBQEDCAL/xABJEAACAQMBAwcFDQYEBwEBAAABAgMABBEhBRIxBgcTIkFRYRQycYGRFyM1QlJUcoKDlKGy0zNDY5KiwWKx0vAIFSRTc5PRwxb/xAAbAQACAgMBAAAAAAAAAAAAAAAABQEEAgMGB//EADURAAIBAgIHBQcFAAMAAAAAAAABAgMEESEFEjFBUXHRExShscEVMzRTYZHwIjJCgeEjUvH/2gAMAwEAAhEDEQA/ALxpSlAClKiPLnnIt9lruH324YZWFTw7mlb4i/iewHXGUYubwigJTdXaRI0krqiKMszMFVR3knQCq45Rc+lrDlLNGuWGm9rHDx7GILN6lwe+qi5S8rbraL793JvAHKxrlYU+gmTrqescnxrT0zp2SWc8ycCabV54dpznqyrAuvVhiXPrZ94+sYqNXO37qXPSXNw+flXMxHs3sVgUq5GnCOxIDknOp19NdkN06axu6H/BIyn+kiuqlZkm7sOXG0IDmK8nHg8plX1LLvAeqplsXn3uoyBdwxzrplkzFJ4nGqsfDq1WVK1So057UQemeTHOPY7QwsMm5Kf3Uo3JPq64f6pNSivH2P8Afd4irE5E88VxaFYrwtcQcN4nM8Y8D+8XwbXuPZVCrZNZw+wF+0rD2VtaK6iWe3dZI3GjKdPEHtBHAg6isyl7WBApSlAClKUAKUpQApSlACo9sPlclzdXVsuPeSN05/aAdVyPovkesV3cstueR2kso88jcj+m2i+zVj4Kapfk7tg2dzFcZJCth+9kbR895x1vSBVatW1JJfcc2Gjnc0ak9+yPPb/n9noOlfMbhgCNQRkHvBr6qyJhSlKAFKUoAUpSgCu+XXLm6s7voYOj3eiR+vGWOWZwdQw06oqPe6pf/wAD/wBLf66551fhD7CL88tRClVWrNTaTO4sbK3nbwlKCba4Eu91S/8A4H/pb/XT3VL/APgf+lv9dRGlau2qf9i57Ptflr7Ezi52b0HrLA32ci/jvmtlac8TfvrYY745tfYyj/Oq6pWSuKi3muei7SW2mv6xRdWyeceyuCFMhiY/FlG7qewNqpPrqUKwOorzbW+5M8s57FgFJkh7YmOmO+MnzD+HeO0WKd3umhRdaBWGtQf9P0fX7l60rC2PteO7hWaFt5W9oParDsIPZWbV9PHNHMSi4txazQpSlSYilKinOLy2XZdsXXDTyZWFD2ntdh8hcgnvyB21lGLk9VAajnP5zBs9fJrXDXTjJJ1WBT8Zh2ufir6zpgNQlxcPI7SSMzuxLMzHLMTxJNLm5eV3klYu7sWZmOrE8Sa66eUaKpRwW0kUpStxIpSlAClK2XJ7YL30628ckUbt5vSuV3u8JgEM2Nd0kZ7KhtJYsDW0qQ8t+SZ2bctCZI3BZiiq5aVYycoZhu4U4wOOTjOKj1EZKSxQClcxqWYIgLMeCqCzH0KNTUq2RzW7SucFbcxKfjTsIx611k/pqJTjH9zwIMXkZy2n2XNvxdaNiOlhJ6rjvHyXA4N6jkV6P2Dt6G+gS4t23kcfWUjirjsYHQiqr2VzAMcG7uwNNUgi7fCSTiPqVYPJDkRbbMVxatI2/jfLzFt4r27owgbxAFK7qdKecdpBJKVwDXNUQFKUoAUpSgBSlYG3Nqra28s78I1Jx2sfiqPEnA9dQ3hmZRi5NRW1lY86u3OmuVtlPUgGW8ZHGfwTH85qE19zTtIzSSHLuxZj3ljk+rJr4pJUnrycj0e1oK3pRprd57/EuDmv2709p0LHr2+E8Sh/Zn2Ar9SpnVF8h9t+SXsbk4ST3qTuwxG6x9Dbp9BarzBppbT14cjjNL23YXDa2SzXr4nNKUqwKRSlKAFKUoApvnV+EPsIvzy1EKl/Or8IfYRfnlqIUlr+8Z6Ho/4WnyQpSlai8KUpQApSlAEs5tuUJtroRMferghSOxZOCN6/M8cr3Vc9ebCxGqnDDVT3Eag+0CvRWzLwTQxSjhIiOPrKD/emVnPFOPA5HT1uo1I1V/LJ81/nkZNKUq6c4fEsoVSzEAAEkngANSTXl/ltypbaV5JcEno/MhU/FjHDTvbzz4tjsFXBz2covJ7DydDh7puj8ejGsp9BG6n2lUDTSypYLXZKFKUpgSKUpQApSu20tHmcRwo0jtwRFLMfUOzxoA6qyNn7Qkt5UlhbdlGQhAywLKU6g+VhjjxxVi8muYy4mw99ILdP+2m68x9LaonZ8r1VZWzOT2zNkGIKsMMkjdGkkrgyyMcdVXc57tBpwqpUuoLJZkYlQWHN9tbahjkmUoFRYxLdEq5RWbGVwZHIy2CwGRjWp5sLmJtIsNdyPct8kZii/lU7x9beqpLs7lql693bWwaK4hMyJ08fUkaJjGXTdbroH3QwyCN4cM1W9/t25vYbf/mMhheGZpTJbFkZURjb3AYcBLBIyOewoSRnU1VdWpPLHVX0ILIG1NmbLmisl6G2llAKIsW7v5JA3nC7oJIIBYjJGK1EPOQ93Fdx2kEkF1EkrwpcR5WboX3ZVTcYAuD1SM6FlOozWs5RI99s+SaSNZLyw6aC4j13ZkZBv7mBkBozFOhGoIAHbUZt7+4FxY3EIVpQUeaJ2UdLc+RlQ8MiZG7c24JUjql4cHWtcaaksXt+r/NoG6veUb3k0E3lLQ2t7CsDRs5WJJRnpk6QD3qbddJYn4SBCOBFbbkTtZ7e7e3nwDPI8cmBhVvI0DMwHALcQbsw/wAQccTUVe/CSXEccEc1hcW4m3pm96VZmPkzyoMMgjlLwsy6qgQkjoxnnZNnJctLFAk6mKSK2YuhMsBA6azlfHnGCcSRkjjE6k6CspQTX0AvCuaj/Iy7v5bcnacKQzb5wEZSCuBgkBmwc57e70VvwaptYPADmlKVAClKUAKrLnb25kxWan+LJ+IjU+veb1LVj3d0sSPI5CqilmJ4AAZJ9lefNq7Sa5nluG0Mrlsdw0Cr6lCj1VUup6sdXiPdCW3aVu1eyPnu6mLSlKVnaHDLkYNXjyB275XZxsxzJH73J3llAwx+ku63rqj6l3Nntzye86Jj1LgBPAOMlD6+svrWrNtU1J8xRpe27e3bW2OfXw8i5aUFKbHCilKUAKUpQBTfOr8IfYRfnlqIVL+dX4Q+wi/PLUQpLX94z0PR/wALT5IUpStReFKUoAUpSgBV7chmzs6z/wDCg9gx/aqJJq++R1uY7C0VhgiCPI7iVBI/Grtn+5nO6fa7GHP0NxSlKZHIHnvnr2v020zED1beJEx2bzjpHI9TRj6tQKtrysuzNf3shOd65mx6FkZF/pVRWqroKUdWCX0JFKUrYSK+o0LEKoLMxwqqCWYngFA1J8BUk5Hc3t1tQhoh0cGSDO4O5ocERrkGQ8eGmhyRV4cnORdhshVZd0SMVj6eZl6R2cgBFJwFycAIuM+NVq1zGnltZGJWvJHmSnnxJfsbePj0a4M7fSOqx9nefRVoQW1jse2naCNVEEZlkWPdaZgATlyx3mJxoWOPRUe2nzo70ssMUMsfQSusvSR4aSNARM1qykjpYwVm3SCWQacaiEVkWne4bM1w8RiYhyUujbx7k8DjzSLizaCZM/GU9xzRm51PePBcCCa7Q5wxKLRoiY7W7WaBpd3E9pcADc6RSSBjrE6EYG9ndGsGkjlMUcO0i150EspKy7zSBowVu7feJy2YGW5hPE9Ge4VlrfmSEWvRxSRno92Yr155CgNk85J1jmgQ2rnd88uua1nl9zJCki28huGWJ40VhJI4ik/6S6Bxl2Ub9tL8Yq6lsZ0yjHBZZfjAkGy7y4tZDPbyxzyK6pLDIVzeo8QaC5s34iaS3jUMB1WaFuJFfXL2eKFF2nF1re6EdwnUYqLgR7pVx2JPbF4myMAoCda3FlzaSeUHpXXyJrYokYZhcQsZVmRFYDBET75jbOVBxjGpkEMFjseyit7iZRFHndNwyFmO+0g3VxqQScBRpgY4Vrc1isM2BG+R9jdW+0Ik6F2tntCvTnhJEpD2omGOrNGrvEc6sMHs0zLDmqCTXJe4cwSII4I1ADW4WYTxFHOdY3LbmmgODnhWm29z9xLlbGBpT/3JSY4+HFV89vQd2q623zjbRvM9Lcuik/s4fekGmMZXrsPBmNbY0Ks/p+fnAC77yXZOzC7TPDGzdKSryF3IlZWlVI8khWYAlFXGdcZNR3avPxaR5FrDLMRwJAij/qy/9NUpLs6SNElaNlSXJRyhCyYOpU9tdNb42cNsniTgWFtTnx2hLkQrDbg8N1DI4+s53f6atHmt5RvfbPSWZ9+VXkjkbABJViVyBoDuMh9debKub/h9vcxXsPyZI5P50Kf/AJVjdUYRpYxWGAFt0pSlRApSuCcUAQTnY250cCWqnrTnLeEakE+1t0ejNVRW25V7a8su5Zwcrncj/wDGmQuPSd5vrVqaTV5682z0HR1t3e3jF7Xm+b6bBSlK0jAVyGIIKnBBBBHEEHII9Bwa4pQBf3JfbQvLWKcaFlw4+S69Vx/MD6sVtaqjmn250c0lo50l66fTUdYD0oAfqGrXp1RnrwTPPNIW3dq8obtq5P8AMBSlK2lEUpSgCm+dX4Q+wi/PLUQqX86vwh9hF+eWohSWv7xnoej/AIWnyQpSlai8KUpQApSvqKJnZURSzMcKqjLMe4CghvDMy9i7Ja7uIrdf3jAN4INXP8ufXivQiIAABoAMColyB5F+RIZZsGeQYPaI10O4p9OCT2kDuFS+m1tScI4vazh9L3quaqUP2x8XvYpSlWROeRLx96SRjxaR29rk/wB66ayNpRbk8yfJllX2SMP7V37D2FPezLBbIXc8exUHa0jcFXx7eAydK6PFJYsyMKKJmYKilmY4VVUszE8AoGpPgKt/kLzKgbs+0wCdCtuDoO339h5x/wAA07yeFSjkjyDtNiwvczurShcyXD4CoO1YgfMX8W7ewDs2htn/AJmu0dnW7vbzxohicSY6RHRXSRGH7snqnGuG7CdFtW5c8qeS3sgyOUPLWG0l/wCXxYW6e3ZrdSmIC5DrDGSCMFmXAHhjOSM6u3SfbWxpFuFjMxG9FJGxEcjqFkjZdd+Mhve3BwQVfFQmIjcjFw8jR9CYnkc5njh6VVcs3/etLwK+92RyEis2HbCbOnjvCXgmMnRX0QP/AEk8gkVJXjHxJdx47lToGTOPjVpUEso7fUg62u3m3JQ27M3QAu2mLhVJsrmQY6olTpLWUYHWG7wANdmx7ASTRpAWS3v4hPZyYLeR3VuWYRtjQbmZY+zKBU+LUil5p0e7vX/Zx3DBiwJbpElVunhKE4UiVUlWTsJAwQuDImurHYVnHEziKJN4IrMXkclizbo85mLEnQYGewUa8cMI5t/nmBF9j82D3EIG0veZEuZHUWspVWhaRZjE3budNvuuu8uRgg1JNrcptn7Hj3HdUPXYRJ1pWLsXYhRqMsScnAyaq7lZz13NzmOyBtYj8c4M7D0jKx+rJ8RUAlnRk1VjMZCzzNKzb6keayn4wOu9nJzj02I20551MlwROBYHKXnvup8pZqLVPlHDzH1nqJ6AGPjVd3Nw8rmSV2kc8Xd2dz6WYk110q9CnGmsIoDL2f0HvvlHSfs26LoyB77pu9JkHqcdezuPZiUpWZJ9vOxVULMVTe3FLEqm8ctuDguTqccTWRBPCIJUeItMzIY5N8hYwPODLnrZBOO4449mJSjABVr/APD63v18P4cB9jTf/arO62rJLFDC5G5AGEYC4PWOTvH43hngCRVnf8Pqe+357ktx7Wn/APlVrr3UvzeQy6KUpSQgVE+cnbnk1myKcPP70veAR12Hdhc695FSs1SfOHtvyq9cKcpADEvdkH3w/wA3V+oKr3E9SHMaaKtu3uFjsWb9PEjIFKUpQd6KUpQApSlAHdZ3jQyJLHo8bB19IPA+B1B8Ca9BbK2itxDHNH5sihh6xwPiOHqrzvVmc0e28rLZsfNzLH9Fj1wPQxDfXq5aVMJavEQactu0pKqtsfJ9H6lj0pSmZxopSlAFN86vwh9hF+eWohUv51fhD7CL88tRCktf3jPQ9H/C0+SFKUrUXhSlKAFbzkpypNhIX6GOUNoSRiUDTIjfgBpndxqe0Vo6VlGTi8Ua6tKNWDhNYpl+8n+U8F8m9A2oxvI2jp9If3GhrbV50sL+SCRZYWKOvAj8Qw7VPaKu7khyoS/g6QDddTuyJ8lsZ071I1B/uDTOhX7TJ7Ti9JaLdr+uGcPLn1N7SlKtCY863XN9c3m1723hG6q3Du8rA7kaSt0o+k+6+ijjjsGtXLszZFtsW0dYULbqPI2N0z3BRSzY4bzYGgGg7MVvLnKJK0agvuswGMb7BcDOOPmqPZVF7T2y90INpXY6K4hgVg0TOUVZcvaXKJk9Uyq9vImurAnGlXNeVfBPYvEDcXnK6O/mt7y7ea3s1jljnt2GVBlicxOwAzJFLHvhWwetGAvHNaXZ90+z7m3dGMxgBjiZVZjc2xUzJHngcwmQp3vur+6Oe+5EDxjBHkssWQRjq200o30Gnn2l2yMB2RyGt1suwm2rL0LW4tGsRHbSyICI2MYLo8A3cB45ljdF1HRzvnR624qKeWX51Ay+VOxHe7tZrKIXFvezRSsRgpHvR9HcM2hBimtWwc4GY88SMybk7yBhshciaQ3Mckscqi4VW6IRIFTrNnJUAdfTRV7snK2htaz2LaDfbo413ujjBLOxLFtyJSc4ydBoqjHACqN5bc5FztMlD7zb56sKk9buMzDzz4eaPHGa1U4TqrBZLiBPuWvPake9Ds3dlfgZ2GYl7+jH7w+Pm/S4VUm0ppbgeV3Ewld3KHekzMMDeBKY6sfEDGmQQBoawKUzp0Y01+kkUpXfdwIm5uSCTejVmwjLuMc70ZzxK940OdK2knRWXs7ZrTmQIUHRxvKd9woKpjO7ni2owO2uLHZc05IhjeTdDMd1GIAVGc5IHHCnA7TpWNLEVJV1IIOoZSCD4g6g1H0QHApnvOB3nOB4nAJx6AaU/wB/79o9tZAbblLyeaxlSJpI5C0ayZjLkLnRg2VHBxIvf1dQp0rU1wqgcNK5rFJpZgKu7mAs8Wl1Ljz5woOOISNOHeMuw9RqkCcV6a5stkG12XaIwIZk6VgRghpSZMEdhG8F9VVL2WFPDiQyUUpSk5Bo+WW3fI7SWUefjcj+m2in0DVj4KaogD1+J4nxPjU251NudNcrbKepAMt4yMP7Jj+c1CaU3U9aeHA7jQ1t2NvrPbLP+t3X+xSlKrDkUpSgBSlKAFZ2xNqm0uIrhf3bZYfKQ6Ovj1SceIFYNKlPB4oxnFTi4y2PI9HwTB1V1OVYAgjgQRkGuyoPzU7c6W2Nux69uQB4xtkp7CGX0KO+pxTuE9eKkjzi5oOhVlTe5/8AngKUpWZXKb51fhD7CL88tRCpfzq/CH2EX55aiFJa/vGeh6P+Fp8kKUpWovClKUAKUpQAqQ8g9tm1vYyT1JSIn+scIfU5HqZqj1cPnBxoezHEHsxWUZOLTRqrUo1qbpy2NYHpOlQP3Qx30pt20OJwPcK/AnjVUfLHZsdlLKk2kB6WaMZwHgnIF/aqflKxW5Qcc6Dgat2tVyg5NW+0Iugu4xIm8GGrAgjgVZSCDjI0PAkVahJReZRK92bzcG93o7wYjWQGQgFGkmiCp08GBgxT25iL4PVePTXOJDy+5yodlr0UYEtyQN2LPVQdjTEcB3LxPgNRpOcbnWW0DWezyGmA3XkGCkGNN1expB3cF7cnSqRkkLEsxLMxJZmJLMTxLE6k+Jq9RoSqfqqbNyJMvbO2pryZp7lzJI3aeCjsVF4Ko7h+J1rCpSmaSSwRIpSlAClKUAbXk7ynuNnyNLasFd1CksCwKhwxG7nGuMZ4gFsYJzWskfJLHtJJySTqc6k6n0nWu23td9ZD0kadGm+A7EGTUDci01fBJx4ezoqEljiB2XFo6bvSIyb6B13gRvI2cMveDg61vdrcpYZrG3tUtkjkiILTBEG/kHpN0DzMsItfjAHzeB0DSE43iTgBRlicKOCrngoydBprXMEYZlUsEDMqlmzurkgbzY7BxPoocU8MdwHxSuy4iCuyhlcKzKHXO6+CRvLnsPEV1k1IG75F8njf30FtjKFt+XwiTBfPp0X0uK9SgYquuZjkebS2N1MuJrkAgEapENUB7i3nn0qDwqxqTXdXXngtiMRWBtzay2tvLO/CNScfKPBVHiSQPXWfVZ87m3MmKzU90sn4iNT695vqrS+rPUg2XLK37xXjT3b+W8ruadpGaRzl3Ysx7yxyfVk18UpSU9ESSyQpSlBIpSlAClKUAKUpQBuuR+3PI7yKUnCE9HJ9ByBk+ht1vQDV8A15tIq6+bvbvlVmgY5kh96fJ1OAN1j6V3fXmr9pU2wZzGnrbKNdcn6dPsSilKUwOVKb51fhD7CL88tRCpfzq/CH2EX55aiFJa/vGeh6P+Fp8kKUpWovClKUAKUpQApSvmU4BPgaAPvFKs3/APgR8n8KVZ7vMTe2KJYta3lHs2S5tZoYJWgkdCqyLxU/2B4EjBAOhBwa2VKbp4ZnDnkS+2c9tLJBKhSSJirKewju7wRgg9oIPbW55D2FtPdot6zLEo6VmzGIwI+swn3/AIjABerrlgMHOl2843Nym04+kjwl0gwjnzXHHo5cfFznB4qT2gkHz1f7PkgkaGeNo5EOGRhqD3jsI7mGh7KdUqyrQaTwZJsOVdhBBdSxWrM8akEOzRkNvAOpjKaFN1lwSST4VqKAVmbH2PLdzJBbrvSOdBkAAZGWJPYM5OMnGdKsL9KzZJ2W9xbi1mSSJmuGdTFIHIRFGN4ON7U6vjAxkLmtfXbdWrxO0cilXQ4ZSRlT3HBIzXVQgFKUqQFKUoA++hbc6XHU3zHvdm+FDFfTgg11sNKkLct7g7PGztOiHx95+k/aFt0nOOj3MJueGc46tR+oi3vQGVtO+Ez74ijh6qruxLheqMb2PlEYyfDs4CZ81fN8doTC4uE/6WI8CNJ3B8wDtQfG7/N11x0c3fNtJtNhLKGjtFOr8GmxxWLw734DgMnh6FsrJIY0iiUIiAKqqMBQOAAqjc3CgtSG3yIO4ClKUqIOq7uViR5HOFRSzE8AAMk+yvPm1tptczy3D8ZGLY+SOCr6lCj1VZnOvtzo4EtVPWnOW8I0IJ9rbo9G9VUUtu54vV4HX6CttWm6z2vJcl1fkKUpVI6IUpSgBSlKAFKUoAUpSgBUp5uNueTXiqxwk+I27g2fez7SV+vUWofAkHsIOCD2EHsNZQk4yTRpr0Y1qcqct6PSdK03JHbnllpFMfOxuyDuddG9WdR4EVuaeRaksUeb1ISpycJbVkU3zq/CH2EX55aiFS/nV+EPsIvzy1EKTV/eM9A0f8LT5IUpStReFKUoAUpSgBW15K7LNzeW8WNN8O3giHebPgcBfrVqiccatrmy5LG3iNzMuJZgN0EapHxAPczHBI8FHZW6hT15pC/SN0reg3veS5/4TilMUpyeenNKUoJFR3lhyFttpxhZwVdfMlTAkTwz8Ze9Tp6DrUipUxk4vFAeZeVvN3ebNJaROkhHCeMEpj+IOMZ9OniajtrdvEwkicowBwynDDeUqd1hqDgkZGuteuyM8ahfKHmh2fdkuIzbyHUvAQoJ45ZCChPecZ8aY071YYVETiedppS7M7nLMxZieJZiSSfEkk192VoZpEiUqGdgql2IXJ0GSAcZOB66sfanMLdoc208Mw10kDxN4cN4E+yoxec3O0rc5a3IKnIZbi34g5DKekDDsIOAauRrU5LKSA1/Knk4+z7lraRkZgN7qEnqnzS+mASNcZNamsyfZk4IEitkAKN6RWwBnAHWOBqdPGsqy5J3c37KAt9rCPzOK2KSSzZJqaVONnczG05tWSKEfxJ1Jx3gRB/86mWxOYOFCGvLh5v8Ea9EnoY5Ln1Fa1TuaUd/2IxKbsrKSeQRQI0sjcERSzHxwOA8ToKtvkTzI4KzbTweBFurZH27Dzvorp3kjSrP2Lyet7JOjtYUiXt3VwW8Xbix8STWxqhVvJSyjkvEg+IogoCqAqgAAAAAAcAAOAr7pSqICuC2K5rA27YPPbywxSdE0ild/dJ3QdDgAjXGe3tqHsMopNpN4FI8q9teWXcswOUzuR/QTIXHpO831q1NWEOZuT50n3Y/qU9xyT52v3Zv1KVSoVZPFryO5p6SsacFCM8ksNkuhXtKsL3HJPna/dm/Up7jknztfuzfqVj3arw8jP2tZ/M8JdCvaVYXuOSfO1+7N+pT3HJPna/dm/Uo7tV4eQe1rP5nhLoV7SrC9xyT52v3Zv1Ke45J87X7sf1KO7VeHkHtaz+Z4S6Fe0qwvcck+dr92b9SnuOSfO1+7N+pR3arw8g9rWfzPCXQr2lWF7jknztfuzfqU9xyT52v3Zv1KO7VeHkHtaz+Z4S6Fe0qwvcck+dr92b9SnuOSfO1+7N+pR3arw8g9rWfzPCXQxeanbfRXD2zHqzjeXwkUf3Qf0CrbqsrbmkmjdJEu1DIysp8mbQqQR+98KswcKYW6nGOrJHL6WqUKtbtKMscduTWa54bSnOdX4Q+wi/PLUQq3eV/N419cdOs4j97VN0wlvNLHOd8fK/CtJ7jknztfuzfqVTq0KkptpD2y0na07eEJTwaXB9CvaVYXuOSfO1+7N+pT3HJPna/dm/UrX3arw8i37Ws/meEuhXtKsReZx+27X1Wx/UrKh5nY/j3Mh+jHGv+e9Uq2qcDGWmLRfz8H0KxrvsbGSd+jgRpH7kGcfSPBR4nAq37HmwsY8FkaU/xJGI9ajCn2VJrSxjhUJEixqOCooUewVthZv8AkyjW0/TS/wCKLb+uS9fQgvI/mzETLPeYdwcrENUQ9hc/HYd3AeOhqwaUq/CnGCwiczcXNS5nr1Hj5LkKUpWZ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22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Caracterização de perfil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38424" y="980728"/>
            <a:ext cx="13573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Renda familiar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77433" y="1628800"/>
            <a:ext cx="3600400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500" dirty="0" smtClean="0">
                <a:latin typeface="Calibri" pitchFamily="34" charset="0"/>
                <a:cs typeface="Calibri" pitchFamily="34" charset="0"/>
              </a:rPr>
              <a:t>28,82% dos entrevistados não declaram a renda familiar.</a:t>
            </a:r>
          </a:p>
          <a:p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r>
              <a:rPr lang="pt-BR" sz="1500" dirty="0" smtClean="0">
                <a:latin typeface="Calibri" pitchFamily="34" charset="0"/>
                <a:cs typeface="Calibri" pitchFamily="34" charset="0"/>
              </a:rPr>
              <a:t>A maior parte possui renda até 10 salários mínimos.</a:t>
            </a:r>
          </a:p>
          <a:p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r>
              <a:rPr lang="pt-BR" sz="1500" dirty="0" smtClean="0">
                <a:latin typeface="Calibri" pitchFamily="34" charset="0"/>
                <a:cs typeface="Calibri" pitchFamily="34" charset="0"/>
              </a:rPr>
              <a:t>Com grande concentração de famílias com renda até três salários mínimos (38,90%).</a:t>
            </a:r>
            <a:endParaRPr lang="pt-BR" sz="15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4783621"/>
              </p:ext>
            </p:extLst>
          </p:nvPr>
        </p:nvGraphicFramePr>
        <p:xfrm>
          <a:off x="395535" y="1628800"/>
          <a:ext cx="498189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178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360040" y="4725144"/>
            <a:ext cx="2339752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Confiança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profissionais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instituições</a:t>
            </a:r>
            <a:endParaRPr lang="pt-B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8" descr="http://www.vivenciapedagogica.com.br/wp-content/uploads/2012/12/evaluation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4664"/>
            <a:ext cx="57816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08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828092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Consolidado confiança por profissão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profissionais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95889"/>
              </p:ext>
            </p:extLst>
          </p:nvPr>
        </p:nvGraphicFramePr>
        <p:xfrm>
          <a:off x="467544" y="1484784"/>
          <a:ext cx="3960440" cy="4202403"/>
        </p:xfrm>
        <a:graphic>
          <a:graphicData uri="http://schemas.openxmlformats.org/drawingml/2006/table">
            <a:tbl>
              <a:tblPr/>
              <a:tblGrid>
                <a:gridCol w="1760196"/>
                <a:gridCol w="1100122"/>
                <a:gridCol w="1100122"/>
              </a:tblGrid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Profissão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Não confia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96,64%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3,36%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Médicos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87,59%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12,41%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Promotores de Justiça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78,82%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21,18%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Juízes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76,40%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Jornalistas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70,52%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29,48%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Policiais Federais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69,59%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30,41%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Advogados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68.75%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31,25%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Padres / Pastores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61,29%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38,71%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43,66%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56,34%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8,58%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91,42%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644008" y="1556792"/>
            <a:ext cx="381642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Bombeiros e médicos são os profissionais com maior grau de confiança diante da sociedade, seguido por promotores de justiça e juízes.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Advogados não estão no topo das profissões mais confiáveis, estando mais próximos aos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Policiais Federais.</a:t>
            </a:r>
          </a:p>
          <a:p>
            <a:endParaRPr lang="pt-B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Existe desconfiança e divisão de opiniões em relação a padres e pastores.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Os menos confiáveis são os políticos.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251520" y="4672587"/>
            <a:ext cx="4212468" cy="605244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4572000" y="4980410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5436096" y="4754610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3528" y="908720"/>
            <a:ext cx="828092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Consolidado confiança por profissão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instituições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900838"/>
              </p:ext>
            </p:extLst>
          </p:nvPr>
        </p:nvGraphicFramePr>
        <p:xfrm>
          <a:off x="395536" y="1340768"/>
          <a:ext cx="4032448" cy="4462398"/>
        </p:xfrm>
        <a:graphic>
          <a:graphicData uri="http://schemas.openxmlformats.org/drawingml/2006/table">
            <a:tbl>
              <a:tblPr/>
              <a:tblGrid>
                <a:gridCol w="1832204"/>
                <a:gridCol w="1100122"/>
                <a:gridCol w="1100122"/>
              </a:tblGrid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Não confia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Conselho de Medicina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86,10%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13,90%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Forças Armadas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84,61%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15,39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83,49%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16,51%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0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Polícia Federal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71,27%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28,73%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 Judiciário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69,40%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Público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69,40%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Igreja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68,94%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31,06%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Meios de Comunicação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68,28%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31,72%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Sindicatos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50,84%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49,16%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Demais Forças Policiais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50,00%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50,00%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Assembleia Legislativa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35,45%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64,55%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Congresso Nacional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30,97%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69,03%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8,77%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91,23%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644008" y="1556792"/>
            <a:ext cx="3816424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 Conselho de Medicina , as Forças Armadas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a OAB são as instituições  mais confiáveis pela sociedade. 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Chama a atenção o percentual dos que confiam na OAB em relação às próprias instituições do terceiro poder (poder judiciário e ministério público).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Instituições do poder legislativo são as menos confiáveis, principalmente, partidos políticos.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251520" y="4293096"/>
            <a:ext cx="4320480" cy="1152128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endParaRPr lang="pt-BR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4572000" y="4610452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5436096" y="4456563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6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Confiança em profissionais e instituições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1844824"/>
            <a:ext cx="381642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Clr>
                <a:srgbClr val="00B050"/>
              </a:buClr>
              <a:buNone/>
            </a:pPr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Profissão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Bombeiros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Médicos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Promotores de Justiça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Juízes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Jornalistas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Policiais Federais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Advogados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Padres  / Pastores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Instituição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Conselho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Medicina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Forças Armadas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OAB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Polícia Federal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Poder Judiciário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Ministério Público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Igreja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>
                <a:latin typeface="Calibri" pitchFamily="34" charset="0"/>
                <a:cs typeface="Calibri" pitchFamily="34" charset="0"/>
              </a:rPr>
              <a:t>Meios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de Comunicação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400" dirty="0" smtClean="0"/>
              <a:t>Sindicatos </a:t>
            </a:r>
            <a:endParaRPr lang="pt-BR" sz="14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eta para a direita 8"/>
          <p:cNvSpPr/>
          <p:nvPr/>
        </p:nvSpPr>
        <p:spPr bwMode="auto">
          <a:xfrm>
            <a:off x="4716016" y="620688"/>
            <a:ext cx="3384000" cy="864096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Confiança</a:t>
            </a:r>
            <a:endParaRPr lang="en-US" sz="2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buClr>
                <a:schemeClr val="accent2"/>
              </a:buClr>
              <a:buFontTx/>
              <a:buChar char="-"/>
            </a:pPr>
            <a:endParaRPr lang="pt-B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 bwMode="auto">
          <a:xfrm flipH="1">
            <a:off x="877970" y="620688"/>
            <a:ext cx="3384000" cy="864096"/>
          </a:xfrm>
          <a:prstGeom prst="righ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Confiança</a:t>
            </a: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2060848"/>
            <a:ext cx="381642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r>
              <a:rPr lang="pt-BR" b="1" dirty="0" smtClean="0"/>
              <a:t>Profissionais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Políticos </a:t>
            </a:r>
            <a:endParaRPr lang="pt-BR" dirty="0" smtClean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Demais </a:t>
            </a:r>
            <a:r>
              <a:rPr lang="pt-BR" dirty="0"/>
              <a:t>policiais</a:t>
            </a:r>
          </a:p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endParaRPr lang="pt-BR" dirty="0"/>
          </a:p>
          <a:p>
            <a:pPr fontAlgn="b">
              <a:lnSpc>
                <a:spcPct val="150000"/>
              </a:lnSpc>
              <a:buClr>
                <a:srgbClr val="7030A0"/>
              </a:buClr>
              <a:buNone/>
            </a:pPr>
            <a:r>
              <a:rPr lang="pt-BR" b="1" dirty="0" smtClean="0"/>
              <a:t>Instituições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Partidos Políticos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Congresso Nacional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/>
              <a:t>Assembleia Legislativa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dirty="0" smtClean="0"/>
              <a:t>Demais </a:t>
            </a:r>
            <a:r>
              <a:rPr lang="pt-BR" dirty="0"/>
              <a:t>Forças Policiais</a:t>
            </a:r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BR" dirty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BR" dirty="0"/>
          </a:p>
          <a:p>
            <a:pPr marL="285750" indent="-285750" fontAlgn="b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1484784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 torno de 50% ou mais das pessoas não confiam**</a:t>
            </a:r>
            <a:endParaRPr lang="pt-BR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5909210"/>
            <a:ext cx="3816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None/>
            </a:pPr>
            <a:r>
              <a:rPr lang="pt-BR" sz="1000" dirty="0" smtClean="0">
                <a:latin typeface="Calibri" pitchFamily="34" charset="0"/>
                <a:cs typeface="Calibri" pitchFamily="34" charset="0"/>
              </a:rPr>
              <a:t>* Do mais confiável para o menos confiável</a:t>
            </a:r>
          </a:p>
          <a:p>
            <a:pPr>
              <a:buNone/>
            </a:pPr>
            <a:r>
              <a:rPr lang="pt-BR" sz="1000" dirty="0" smtClean="0">
                <a:latin typeface="Calibri" pitchFamily="34" charset="0"/>
                <a:cs typeface="Calibri" pitchFamily="34" charset="0"/>
              </a:rPr>
              <a:t>** Do menos confiável</a:t>
            </a:r>
            <a:endParaRPr lang="pt-BR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484784"/>
            <a:ext cx="3240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Font typeface="Wingdings" pitchFamily="2" charset="2"/>
              <a:buChar char="ü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z="1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50% ou mais confiam *</a:t>
            </a:r>
            <a:endParaRPr lang="pt-BR" sz="1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-49336" y="4797152"/>
            <a:ext cx="4680520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advogados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conhecimento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sobre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OAB</a:t>
            </a:r>
            <a:endParaRPr lang="pt-B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ec.comps.canstockphoto.com/can-stock-photo_csp832355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7" r="35115" b="67297"/>
          <a:stretch/>
        </p:blipFill>
        <p:spPr bwMode="auto">
          <a:xfrm>
            <a:off x="4670413" y="1196752"/>
            <a:ext cx="4473587" cy="42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29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Relação </a:t>
            </a:r>
            <a:r>
              <a:rPr lang="pt-BR" sz="2500" b="1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 advogados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836712"/>
            <a:ext cx="3456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O(a) Sr.(a) tem por hábito consultar um advogado(a) antes de tomar decisões que envolvem aspectos legais? 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4008" y="891154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De uma maneira geral, a imagem que o(a) Sr.(a) tem dos advogados é: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3717032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auto">
              <a:spcBef>
                <a:spcPts val="0"/>
              </a:spcBef>
              <a:spcAft>
                <a:spcPts val="0"/>
              </a:spcAft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t-BR" sz="1400" dirty="0" smtClean="0">
                <a:latin typeface="Calibri" pitchFamily="34" charset="0"/>
                <a:cs typeface="Calibri" pitchFamily="34" charset="0"/>
              </a:rPr>
              <a:t>A imagem dos advogados de uma maneira geral, nos últimos 12 meses: 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499992" y="3717032"/>
            <a:ext cx="41755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Perguntados especificamente sobre os advogados, a sociedade reagiu de forma positiva,. 67,44% dos entrevistados responderam que  tem o hábito de consultar um advogados antes de tomar decisões legais .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965877"/>
              </p:ext>
            </p:extLst>
          </p:nvPr>
        </p:nvGraphicFramePr>
        <p:xfrm>
          <a:off x="539552" y="1575376"/>
          <a:ext cx="2880320" cy="199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2465661"/>
              </p:ext>
            </p:extLst>
          </p:nvPr>
        </p:nvGraphicFramePr>
        <p:xfrm>
          <a:off x="4644008" y="1442659"/>
          <a:ext cx="4176464" cy="213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955957"/>
              </p:ext>
            </p:extLst>
          </p:nvPr>
        </p:nvGraphicFramePr>
        <p:xfrm>
          <a:off x="539553" y="4240252"/>
          <a:ext cx="3960440" cy="192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2891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216024" y="4941168"/>
            <a:ext cx="2771800" cy="1800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Conhecimento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3000" b="1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Avaliação</a:t>
            </a:r>
            <a:r>
              <a:rPr lang="en-US" sz="30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OAB</a:t>
            </a:r>
            <a:endParaRPr lang="pt-B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924" y="1556792"/>
            <a:ext cx="5674148" cy="315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285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1081916"/>
            <a:ext cx="2304256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Conhecimento da OAB: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Conhecimento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1540" y="4850576"/>
            <a:ext cx="788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maioria dos entrevistados  conhecem a OAB, todavia, apenas 6,16 % diz conhecer bem a instituição. A maioria conhece pouco ou apenas ouviu falar.</a:t>
            </a:r>
            <a:endParaRPr lang="pt-BR" sz="16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27983" y="1081916"/>
            <a:ext cx="4535637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Qual o nível de conhecimento que o(a) senhor(a) considera que possui a respeito da OAB (Ordem 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Advogados do Brasil)?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2627784" y="2564904"/>
            <a:ext cx="1944216" cy="7200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9999598"/>
              </p:ext>
            </p:extLst>
          </p:nvPr>
        </p:nvGraphicFramePr>
        <p:xfrm>
          <a:off x="376006" y="1412776"/>
          <a:ext cx="3403906" cy="296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4036054"/>
              </p:ext>
            </p:extLst>
          </p:nvPr>
        </p:nvGraphicFramePr>
        <p:xfrm>
          <a:off x="4211960" y="21073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27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e conhecimento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908720"/>
            <a:ext cx="41044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 quais meios de comunicação, o(a)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Sr.(a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 já ouviu falar/leu informações a respeito da OAB?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2945" y="4797152"/>
            <a:ext cx="832551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3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Dentre os que  conhecem a OAB, a maioria se informa pela TV.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3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3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Sobre a OAB como instituição, a ideia de que ela tem contribuído para melhorar a imagem dos advogados nos últimos anos só corrobora a imagem positiva da instituição.</a:t>
            </a:r>
            <a:endParaRPr lang="pt-BR" sz="13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3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04915" y="987405"/>
            <a:ext cx="345551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E, na sua opinião, a atuação da OAB nacional nos últimos anos: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5802093"/>
              </p:ext>
            </p:extLst>
          </p:nvPr>
        </p:nvGraphicFramePr>
        <p:xfrm>
          <a:off x="179512" y="1556792"/>
          <a:ext cx="47160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7233543"/>
              </p:ext>
            </p:extLst>
          </p:nvPr>
        </p:nvGraphicFramePr>
        <p:xfrm>
          <a:off x="4860032" y="1556792"/>
          <a:ext cx="410358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8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Objetivos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AutoShape 2" descr="data:image/jpeg;base64,/9j/4AAQSkZJRgABAQAAAQABAAD/2wCEAAkGBhMQERIREBQWFBUVFRUWFxcWEBIYFRUaGBQVFxgYExgYGyYeGRkoGhcTHy8gJCcpLCwsFh4xNTIqNiYtLCkBCQoKDgwOGg8PGCwkHyUuLywsLywtLCksLC4sLCkwMCwsLC01KSwsLCwqLCwsLCwsKSksLCwsLSwsKSksLCwsLP/AABEIAI8BYQMBIgACEQEDEQH/xAAcAAEAAgIDAQAAAAAAAAAAAAAABgcEBQEDCAL/xABJEAACAQMBAwcFDQYEBwEBAAABAgMABBEhBRIxBgcTIkFRYRQycYGRFyM1QlJUcoKDlKGy0zNDY5KiwWKx0vAIFSRTc5PRwxb/xAAbAQACAgMBAAAAAAAAAAAAAAAABQEEAgMGB//EADURAAIBAgIHBQcFAAMAAAAAAAABAgMEESEFEjFBUXHRExShscEVMzRTYZHwIjJCgeEjUvH/2gAMAwEAAhEDEQA/ALxpSlAClKiPLnnIt9lruH324YZWFTw7mlb4i/iewHXGUYubwigJTdXaRI0krqiKMszMFVR3knQCq45Rc+lrDlLNGuWGm9rHDx7GILN6lwe+qi5S8rbraL793JvAHKxrlYU+gmTrqescnxrT0zp2SWc8ycCabV54dpznqyrAuvVhiXPrZ94+sYqNXO37qXPSXNw+flXMxHs3sVgUq5GnCOxIDknOp19NdkN06axu6H/BIyn+kiuqlZkm7sOXG0IDmK8nHg8plX1LLvAeqplsXn3uoyBdwxzrplkzFJ4nGqsfDq1WVK1So057UQemeTHOPY7QwsMm5Kf3Uo3JPq64f6pNSivH2P8Afd4irE5E88VxaFYrwtcQcN4nM8Y8D+8XwbXuPZVCrZNZw+wF+0rD2VtaK6iWe3dZI3GjKdPEHtBHAg6isyl7WBApSlAClKUAKUpQApSlACo9sPlclzdXVsuPeSN05/aAdVyPovkesV3cstueR2kso88jcj+m2i+zVj4Kapfk7tg2dzFcZJCth+9kbR895x1vSBVatW1JJfcc2Gjnc0ak9+yPPb/n9noOlfMbhgCNQRkHvBr6qyJhSlKAFKUoAUpSgCu+XXLm6s7voYOj3eiR+vGWOWZwdQw06oqPe6pf/wAD/wBLf66551fhD7CL88tRClVWrNTaTO4sbK3nbwlKCba4Eu91S/8A4H/pb/XT3VL/APgf+lv9dRGlau2qf9i57Ptflr7Ezi52b0HrLA32ci/jvmtlac8TfvrYY745tfYyj/Oq6pWSuKi3muei7SW2mv6xRdWyeceyuCFMhiY/FlG7qewNqpPrqUKwOorzbW+5M8s57FgFJkh7YmOmO+MnzD+HeO0WKd3umhRdaBWGtQf9P0fX7l60rC2PteO7hWaFt5W9oParDsIPZWbV9PHNHMSi4txazQpSlSYilKinOLy2XZdsXXDTyZWFD2ntdh8hcgnvyB21lGLk9VAajnP5zBs9fJrXDXTjJJ1WBT8Zh2ufir6zpgNQlxcPI7SSMzuxLMzHLMTxJNLm5eV3klYu7sWZmOrE8Sa66eUaKpRwW0kUpStxIpSlAClK2XJ7YL30628ckUbt5vSuV3u8JgEM2Nd0kZ7KhtJYsDW0qQ8t+SZ2bctCZI3BZiiq5aVYycoZhu4U4wOOTjOKj1EZKSxQClcxqWYIgLMeCqCzH0KNTUq2RzW7SucFbcxKfjTsIx611k/pqJTjH9zwIMXkZy2n2XNvxdaNiOlhJ6rjvHyXA4N6jkV6P2Dt6G+gS4t23kcfWUjirjsYHQiqr2VzAMcG7uwNNUgi7fCSTiPqVYPJDkRbbMVxatI2/jfLzFt4r27owgbxAFK7qdKecdpBJKVwDXNUQFKUoAUpSgBSlYG3Nqra28s78I1Jx2sfiqPEnA9dQ3hmZRi5NRW1lY86u3OmuVtlPUgGW8ZHGfwTH85qE19zTtIzSSHLuxZj3ljk+rJr4pJUnrycj0e1oK3pRprd57/EuDmv2709p0LHr2+E8Sh/Zn2Ar9SpnVF8h9t+SXsbk4ST3qTuwxG6x9Dbp9BarzBppbT14cjjNL23YXDa2SzXr4nNKUqwKRSlKAFKUoApvnV+EPsIvzy1EKl/Or8IfYRfnlqIUlr+8Z6Ho/4WnyQpSlai8KUpQApSlAEs5tuUJtroRMferghSOxZOCN6/M8cr3Vc9ebCxGqnDDVT3Eag+0CvRWzLwTQxSjhIiOPrKD/emVnPFOPA5HT1uo1I1V/LJ81/nkZNKUq6c4fEsoVSzEAAEkngANSTXl/ltypbaV5JcEno/MhU/FjHDTvbzz4tjsFXBz2covJ7DydDh7puj8ejGsp9BG6n2lUDTSypYLXZKFKUpgSKUpQApSu20tHmcRwo0jtwRFLMfUOzxoA6qyNn7Qkt5UlhbdlGQhAywLKU6g+VhjjxxVi8muYy4mw99ILdP+2m68x9LaonZ8r1VZWzOT2zNkGIKsMMkjdGkkrgyyMcdVXc57tBpwqpUuoLJZkYlQWHN9tbahjkmUoFRYxLdEq5RWbGVwZHIy2CwGRjWp5sLmJtIsNdyPct8kZii/lU7x9beqpLs7lql693bWwaK4hMyJ08fUkaJjGXTdbroH3QwyCN4cM1W9/t25vYbf/mMhheGZpTJbFkZURjb3AYcBLBIyOewoSRnU1VdWpPLHVX0ILIG1NmbLmisl6G2llAKIsW7v5JA3nC7oJIIBYjJGK1EPOQ93Fdx2kEkF1EkrwpcR5WboX3ZVTcYAuD1SM6FlOozWs5RI99s+SaSNZLyw6aC4j13ZkZBv7mBkBozFOhGoIAHbUZt7+4FxY3EIVpQUeaJ2UdLc+RlQ8MiZG7c24JUjql4cHWtcaaksXt+r/NoG6veUb3k0E3lLQ2t7CsDRs5WJJRnpk6QD3qbddJYn4SBCOBFbbkTtZ7e7e3nwDPI8cmBhVvI0DMwHALcQbsw/wAQccTUVe/CSXEccEc1hcW4m3pm96VZmPkzyoMMgjlLwsy6qgQkjoxnnZNnJctLFAk6mKSK2YuhMsBA6azlfHnGCcSRkjjE6k6CspQTX0AvCuaj/Iy7v5bcnacKQzb5wEZSCuBgkBmwc57e70VvwaptYPADmlKVAClKUAKrLnb25kxWan+LJ+IjU+veb1LVj3d0sSPI5CqilmJ4AAZJ9lefNq7Sa5nluG0Mrlsdw0Cr6lCj1VUup6sdXiPdCW3aVu1eyPnu6mLSlKVnaHDLkYNXjyB275XZxsxzJH73J3llAwx+ku63rqj6l3Nntzye86Jj1LgBPAOMlD6+svrWrNtU1J8xRpe27e3bW2OfXw8i5aUFKbHCilKUAKUpQBTfOr8IfYRfnlqIVL+dX4Q+wi/PLUQpLX94z0PR/wALT5IUpStReFKUoAUpSgBV7chmzs6z/wDCg9gx/aqJJq++R1uY7C0VhgiCPI7iVBI/Grtn+5nO6fa7GHP0NxSlKZHIHnvnr2v020zED1beJEx2bzjpHI9TRj6tQKtrysuzNf3shOd65mx6FkZF/pVRWqroKUdWCX0JFKUrYSK+o0LEKoLMxwqqCWYngFA1J8BUk5Hc3t1tQhoh0cGSDO4O5ocERrkGQ8eGmhyRV4cnORdhshVZd0SMVj6eZl6R2cgBFJwFycAIuM+NVq1zGnltZGJWvJHmSnnxJfsbePj0a4M7fSOqx9nefRVoQW1jse2naCNVEEZlkWPdaZgATlyx3mJxoWOPRUe2nzo70ssMUMsfQSusvSR4aSNARM1qykjpYwVm3SCWQacaiEVkWne4bM1w8RiYhyUujbx7k8DjzSLizaCZM/GU9xzRm51PePBcCCa7Q5wxKLRoiY7W7WaBpd3E9pcADc6RSSBjrE6EYG9ndGsGkjlMUcO0i150EspKy7zSBowVu7feJy2YGW5hPE9Ge4VlrfmSEWvRxSRno92Yr155CgNk85J1jmgQ2rnd88uua1nl9zJCki28huGWJ40VhJI4ik/6S6Bxl2Ub9tL8Yq6lsZ0yjHBZZfjAkGy7y4tZDPbyxzyK6pLDIVzeo8QaC5s34iaS3jUMB1WaFuJFfXL2eKFF2nF1re6EdwnUYqLgR7pVx2JPbF4myMAoCda3FlzaSeUHpXXyJrYokYZhcQsZVmRFYDBET75jbOVBxjGpkEMFjseyit7iZRFHndNwyFmO+0g3VxqQScBRpgY4Vrc1isM2BG+R9jdW+0Ik6F2tntCvTnhJEpD2omGOrNGrvEc6sMHs0zLDmqCTXJe4cwSII4I1ADW4WYTxFHOdY3LbmmgODnhWm29z9xLlbGBpT/3JSY4+HFV89vQd2q623zjbRvM9Lcuik/s4fekGmMZXrsPBmNbY0Ks/p+fnAC77yXZOzC7TPDGzdKSryF3IlZWlVI8khWYAlFXGdcZNR3avPxaR5FrDLMRwJAij/qy/9NUpLs6SNElaNlSXJRyhCyYOpU9tdNb42cNsniTgWFtTnx2hLkQrDbg8N1DI4+s53f6atHmt5RvfbPSWZ9+VXkjkbABJViVyBoDuMh9debKub/h9vcxXsPyZI5P50Kf/AJVjdUYRpYxWGAFt0pSlRApSuCcUAQTnY250cCWqnrTnLeEakE+1t0ejNVRW25V7a8su5Zwcrncj/wDGmQuPSd5vrVqaTV5682z0HR1t3e3jF7Xm+b6bBSlK0jAVyGIIKnBBBBHEEHII9Bwa4pQBf3JfbQvLWKcaFlw4+S69Vx/MD6sVtaqjmn250c0lo50l66fTUdYD0oAfqGrXp1RnrwTPPNIW3dq8obtq5P8AMBSlK2lEUpSgCm+dX4Q+wi/PLUQqX86vwh9hF+eWohSWv7xnoej/AIWnyQpSlai8KUpQApSvqKJnZURSzMcKqjLMe4CghvDMy9i7Ja7uIrdf3jAN4INXP8ufXivQiIAABoAMColyB5F+RIZZsGeQYPaI10O4p9OCT2kDuFS+m1tScI4vazh9L3quaqUP2x8XvYpSlWROeRLx96SRjxaR29rk/wB66ayNpRbk8yfJllX2SMP7V37D2FPezLBbIXc8exUHa0jcFXx7eAydK6PFJYsyMKKJmYKilmY4VVUszE8AoGpPgKt/kLzKgbs+0wCdCtuDoO339h5x/wAA07yeFSjkjyDtNiwvczurShcyXD4CoO1YgfMX8W7ewDs2htn/AJmu0dnW7vbzxohicSY6RHRXSRGH7snqnGuG7CdFtW5c8qeS3sgyOUPLWG0l/wCXxYW6e3ZrdSmIC5DrDGSCMFmXAHhjOSM6u3SfbWxpFuFjMxG9FJGxEcjqFkjZdd+Mhve3BwQVfFQmIjcjFw8jR9CYnkc5njh6VVcs3/etLwK+92RyEis2HbCbOnjvCXgmMnRX0QP/AEk8gkVJXjHxJdx47lToGTOPjVpUEso7fUg62u3m3JQ27M3QAu2mLhVJsrmQY6olTpLWUYHWG7wANdmx7ASTRpAWS3v4hPZyYLeR3VuWYRtjQbmZY+zKBU+LUil5p0e7vX/Zx3DBiwJbpElVunhKE4UiVUlWTsJAwQuDImurHYVnHEziKJN4IrMXkclizbo85mLEnQYGewUa8cMI5t/nmBF9j82D3EIG0veZEuZHUWspVWhaRZjE3budNvuuu8uRgg1JNrcptn7Hj3HdUPXYRJ1pWLsXYhRqMsScnAyaq7lZz13NzmOyBtYj8c4M7D0jKx+rJ8RUAlnRk1VjMZCzzNKzb6keayn4wOu9nJzj02I20551MlwROBYHKXnvup8pZqLVPlHDzH1nqJ6AGPjVd3Nw8rmSV2kc8Xd2dz6WYk110q9CnGmsIoDL2f0HvvlHSfs26LoyB77pu9JkHqcdezuPZiUpWZJ9vOxVULMVTe3FLEqm8ctuDguTqccTWRBPCIJUeItMzIY5N8hYwPODLnrZBOO4449mJSjABVr/APD63v18P4cB9jTf/arO62rJLFDC5G5AGEYC4PWOTvH43hngCRVnf8Pqe+357ktx7Wn/APlVrr3UvzeQy6KUpSQgVE+cnbnk1myKcPP70veAR12Hdhc695FSs1SfOHtvyq9cKcpADEvdkH3w/wA3V+oKr3E9SHMaaKtu3uFjsWb9PEjIFKUpQd6KUpQApSlAHdZ3jQyJLHo8bB19IPA+B1B8Ca9BbK2itxDHNH5sihh6xwPiOHqrzvVmc0e28rLZsfNzLH9Fj1wPQxDfXq5aVMJavEQactu0pKqtsfJ9H6lj0pSmZxopSlAFN86vwh9hF+eWohUv51fhD7CL88tRCktf3jPQ9H/C0+SFKUrUXhSlKAFbzkpypNhIX6GOUNoSRiUDTIjfgBpndxqe0Vo6VlGTi8Ua6tKNWDhNYpl+8n+U8F8m9A2oxvI2jp9If3GhrbV50sL+SCRZYWKOvAj8Qw7VPaKu7khyoS/g6QDddTuyJ8lsZ071I1B/uDTOhX7TJ7Ti9JaLdr+uGcPLn1N7SlKtCY863XN9c3m1723hG6q3Du8rA7kaSt0o+k+6+ijjjsGtXLszZFtsW0dYULbqPI2N0z3BRSzY4bzYGgGg7MVvLnKJK0agvuswGMb7BcDOOPmqPZVF7T2y90INpXY6K4hgVg0TOUVZcvaXKJk9Uyq9vImurAnGlXNeVfBPYvEDcXnK6O/mt7y7ea3s1jljnt2GVBlicxOwAzJFLHvhWwetGAvHNaXZ90+z7m3dGMxgBjiZVZjc2xUzJHngcwmQp3vur+6Oe+5EDxjBHkssWQRjq200o30Gnn2l2yMB2RyGt1suwm2rL0LW4tGsRHbSyICI2MYLo8A3cB45ljdF1HRzvnR624qKeWX51Ay+VOxHe7tZrKIXFvezRSsRgpHvR9HcM2hBimtWwc4GY88SMybk7yBhshciaQ3Mckscqi4VW6IRIFTrNnJUAdfTRV7snK2htaz2LaDfbo413ujjBLOxLFtyJSc4ydBoqjHACqN5bc5FztMlD7zb56sKk9buMzDzz4eaPHGa1U4TqrBZLiBPuWvPake9Ds3dlfgZ2GYl7+jH7w+Pm/S4VUm0ppbgeV3Ewld3KHekzMMDeBKY6sfEDGmQQBoawKUzp0Y01+kkUpXfdwIm5uSCTejVmwjLuMc70ZzxK940OdK2knRWXs7ZrTmQIUHRxvKd9woKpjO7ni2owO2uLHZc05IhjeTdDMd1GIAVGc5IHHCnA7TpWNLEVJV1IIOoZSCD4g6g1H0QHApnvOB3nOB4nAJx6AaU/wB/79o9tZAbblLyeaxlSJpI5C0ayZjLkLnRg2VHBxIvf1dQp0rU1wqgcNK5rFJpZgKu7mAs8Wl1Ljz5woOOISNOHeMuw9RqkCcV6a5stkG12XaIwIZk6VgRghpSZMEdhG8F9VVL2WFPDiQyUUpSk5Bo+WW3fI7SWUefjcj+m2in0DVj4KaogD1+J4nxPjU251NudNcrbKepAMt4yMP7Jj+c1CaU3U9aeHA7jQ1t2NvrPbLP+t3X+xSlKrDkUpSgBSlKAFZ2xNqm0uIrhf3bZYfKQ6Ovj1SceIFYNKlPB4oxnFTi4y2PI9HwTB1V1OVYAgjgQRkGuyoPzU7c6W2Nux69uQB4xtkp7CGX0KO+pxTuE9eKkjzi5oOhVlTe5/8AngKUpWZXKb51fhD7CL88tRCpfzq/CH2EX55aiFJa/vGeh6P+Fp8kKUpWovClKUAKUpQAqQ8g9tm1vYyT1JSIn+scIfU5HqZqj1cPnBxoezHEHsxWUZOLTRqrUo1qbpy2NYHpOlQP3Qx30pt20OJwPcK/AnjVUfLHZsdlLKk2kB6WaMZwHgnIF/aqflKxW5Qcc6Dgat2tVyg5NW+0Iugu4xIm8GGrAgjgVZSCDjI0PAkVahJReZRK92bzcG93o7wYjWQGQgFGkmiCp08GBgxT25iL4PVePTXOJDy+5yodlr0UYEtyQN2LPVQdjTEcB3LxPgNRpOcbnWW0DWezyGmA3XkGCkGNN1expB3cF7cnSqRkkLEsxLMxJZmJLMTxLE6k+Jq9RoSqfqqbNyJMvbO2pryZp7lzJI3aeCjsVF4Ko7h+J1rCpSmaSSwRIpSlAClKUAbXk7ynuNnyNLasFd1CksCwKhwxG7nGuMZ4gFsYJzWskfJLHtJJySTqc6k6n0nWu23td9ZD0kadGm+A7EGTUDci01fBJx4ezoqEljiB2XFo6bvSIyb6B13gRvI2cMveDg61vdrcpYZrG3tUtkjkiILTBEG/kHpN0DzMsItfjAHzeB0DSE43iTgBRlicKOCrngoydBprXMEYZlUsEDMqlmzurkgbzY7BxPoocU8MdwHxSuy4iCuyhlcKzKHXO6+CRvLnsPEV1k1IG75F8njf30FtjKFt+XwiTBfPp0X0uK9SgYquuZjkebS2N1MuJrkAgEapENUB7i3nn0qDwqxqTXdXXngtiMRWBtzay2tvLO/CNScfKPBVHiSQPXWfVZ87m3MmKzU90sn4iNT695vqrS+rPUg2XLK37xXjT3b+W8ruadpGaRzl3Ysx7yxyfVk18UpSU9ESSyQpSlBIpSlAClKUAKUpQBuuR+3PI7yKUnCE9HJ9ByBk+ht1vQDV8A15tIq6+bvbvlVmgY5kh96fJ1OAN1j6V3fXmr9pU2wZzGnrbKNdcn6dPsSilKUwOVKb51fhD7CL88tRCpfzq/CH2EX55aiFJa/vGeh6P+Fp8kKUpWovClKUAKUpQApSvmU4BPgaAPvFKs3/APgR8n8KVZ7vMTe2KJYta3lHs2S5tZoYJWgkdCqyLxU/2B4EjBAOhBwa2VKbp4ZnDnkS+2c9tLJBKhSSJirKewju7wRgg9oIPbW55D2FtPdot6zLEo6VmzGIwI+swn3/AIjABerrlgMHOl2843Nym04+kjwl0gwjnzXHHo5cfFznB4qT2gkHz1f7PkgkaGeNo5EOGRhqD3jsI7mGh7KdUqyrQaTwZJsOVdhBBdSxWrM8akEOzRkNvAOpjKaFN1lwSST4VqKAVmbH2PLdzJBbrvSOdBkAAZGWJPYM5OMnGdKsL9KzZJ2W9xbi1mSSJmuGdTFIHIRFGN4ON7U6vjAxkLmtfXbdWrxO0cilXQ4ZSRlT3HBIzXVQgFKUqQFKUoA++hbc6XHU3zHvdm+FDFfTgg11sNKkLct7g7PGztOiHx95+k/aFt0nOOj3MJueGc46tR+oi3vQGVtO+Ez74ijh6qruxLheqMb2PlEYyfDs4CZ81fN8doTC4uE/6WI8CNJ3B8wDtQfG7/N11x0c3fNtJtNhLKGjtFOr8GmxxWLw734DgMnh6FsrJIY0iiUIiAKqqMBQOAAqjc3CgtSG3yIO4ClKUqIOq7uViR5HOFRSzE8AAMk+yvPm1tptczy3D8ZGLY+SOCr6lCj1VZnOvtzo4EtVPWnOW8I0IJ9rbo9G9VUUtu54vV4HX6CttWm6z2vJcl1fkKUpVI6IUpSgBSlKAFKUoAUpSgBUp5uNueTXiqxwk+I27g2fez7SV+vUWofAkHsIOCD2EHsNZQk4yTRpr0Y1qcqct6PSdK03JHbnllpFMfOxuyDuddG9WdR4EVuaeRaksUeb1ISpycJbVkU3zq/CH2EX55aiFS/nV+EPsIvzy1EKTV/eM9A0f8LT5IUpStReFKUoAUpSgBW15K7LNzeW8WNN8O3giHebPgcBfrVqiccatrmy5LG3iNzMuJZgN0EapHxAPczHBI8FHZW6hT15pC/SN0reg3veS5/4TilMUpyeenNKUoJFR3lhyFttpxhZwVdfMlTAkTwz8Ze9Tp6DrUipUxk4vFAeZeVvN3ebNJaROkhHCeMEpj+IOMZ9OniajtrdvEwkicowBwynDDeUqd1hqDgkZGuteuyM8ahfKHmh2fdkuIzbyHUvAQoJ45ZCChPecZ8aY071YYVETiedppS7M7nLMxZieJZiSSfEkk192VoZpEiUqGdgql2IXJ0GSAcZOB66sfanMLdoc208Mw10kDxN4cN4E+yoxec3O0rc5a3IKnIZbi34g5DKekDDsIOAauRrU5LKSA1/Knk4+z7lraRkZgN7qEnqnzS+mASNcZNamsyfZk4IEitkAKN6RWwBnAHWOBqdPGsqy5J3c37KAt9rCPzOK2KSSzZJqaVONnczG05tWSKEfxJ1Jx3gRB/86mWxOYOFCGvLh5v8Ea9EnoY5Ln1Fa1TuaUd/2IxKbsrKSeQRQI0sjcERSzHxwOA8ToKtvkTzI4KzbTweBFurZH27Dzvorp3kjSrP2Lyet7JOjtYUiXt3VwW8Xbix8STWxqhVvJSyjkvEg+IogoCqAqgAAAAAAcAAOAr7pSqICuC2K5rA27YPPbywxSdE0ild/dJ3QdDgAjXGe3tqHsMopNpN4FI8q9teWXcswOUzuR/QTIXHpO831q1NWEOZuT50n3Y/qU9xyT52v3Zv1KVSoVZPFryO5p6SsacFCM8ksNkuhXtKsL3HJPna/dm/Up7jknztfuzfqVj3arw8jP2tZ/M8JdCvaVYXuOSfO1+7N+pT3HJPna/dm/Uo7tV4eQe1rP5nhLoV7SrC9xyT52v3Zv1Ke45J87X7sf1KO7VeHkHtaz+Z4S6Fe0qwvcck+dr92b9SnuOSfO1+7N+pR3arw8g9rWfzPCXQr2lWF7jknztfuzfqU9xyT52v3Zv1KO7VeHkHtaz+Z4S6Fe0qwvcck+dr92b9SnuOSfO1+7N+pR3arw8g9rWfzPCXQxeanbfRXD2zHqzjeXwkUf3Qf0CrbqsrbmkmjdJEu1DIysp8mbQqQR+98KswcKYW6nGOrJHL6WqUKtbtKMscduTWa54bSnOdX4Q+wi/PLUQq3eV/N419cdOs4j97VN0wlvNLHOd8fK/CtJ7jknztfuzfqVTq0KkptpD2y0na07eEJTwaXB9CvaVYXuOSfO1+7N+pT3HJPna/dm/UrX3arw8i37Ws/meEuhXtKsReZx+27X1Wx/UrKh5nY/j3Mh+jHGv+e9Uq2qcDGWmLRfz8H0KxrvsbGSd+jgRpH7kGcfSPBR4nAq37HmwsY8FkaU/xJGI9ajCn2VJrSxjhUJEixqOCooUewVthZv8AkyjW0/TS/wCKLb+uS9fQgvI/mzETLPeYdwcrENUQ9hc/HYd3AeOhqwaUq/CnGCwiczcXNS5nr1Hj5LkKUpWZ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/>
          <p:cNvSpPr>
            <a:spLocks/>
          </p:cNvSpPr>
          <p:nvPr/>
        </p:nvSpPr>
        <p:spPr bwMode="auto">
          <a:xfrm>
            <a:off x="343630" y="1340768"/>
            <a:ext cx="83328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Obter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de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profissionais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institiuições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advogados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pela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sociedade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– 2013.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Obter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da OAB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parte dos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advogados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– 2013.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imagem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dos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advogados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conhecimento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da OAB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parte da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sociedade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– 2013.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Comparar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resultados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com as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pesquisas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realizadas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em</a:t>
            </a: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2011 e 2012.</a:t>
            </a:r>
          </a:p>
        </p:txBody>
      </p:sp>
    </p:spTree>
    <p:extLst>
      <p:ext uri="{BB962C8B-B14F-4D97-AF65-F5344CB8AC3E}">
        <p14:creationId xmlns:p14="http://schemas.microsoft.com/office/powerpoint/2010/main" xmlns="" val="2916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764704"/>
            <a:ext cx="8568952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Agora, para cada um dos fatos que eu vou mencionar, gostaria que desse uma nota de 1 a 10, sabendo que 1 significa que avalia de maneira MUITO NEGATIVA a ação ou iniciativa da OAB Nacional e 10 significa que avalia MUITO POSITIVAMENTE a ação ou iniciativa da OAB Nacional: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553600"/>
              </p:ext>
            </p:extLst>
          </p:nvPr>
        </p:nvGraphicFramePr>
        <p:xfrm>
          <a:off x="179507" y="1772814"/>
          <a:ext cx="8784116" cy="462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534"/>
                <a:gridCol w="516712"/>
                <a:gridCol w="563687"/>
                <a:gridCol w="563687"/>
                <a:gridCol w="563687"/>
                <a:gridCol w="563687"/>
                <a:gridCol w="563687"/>
                <a:gridCol w="563687"/>
                <a:gridCol w="563687"/>
                <a:gridCol w="563687"/>
                <a:gridCol w="563687"/>
                <a:gridCol w="563687"/>
              </a:tblGrid>
              <a:tr h="2367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Atributo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pt-B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Defesa da Ficha Limpa.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19,12%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14,46%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2,33%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4,29%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8,68%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2,52%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5,88%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8.68%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4,76%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25,37%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0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Defesa do CNJ (Conselho Nacional de Justiça).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3,08%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1,21%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2,71%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2,24%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13,62%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5,69%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9,42%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15,30%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8,02%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32,37%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Extinção da </a:t>
                      </a:r>
                      <a:r>
                        <a:rPr lang="pt-BR" sz="1200" u="none" strike="noStrike" dirty="0" smtClean="0">
                          <a:effectLst/>
                        </a:rPr>
                        <a:t>pensão </a:t>
                      </a:r>
                      <a:r>
                        <a:rPr lang="pt-BR" sz="1200" u="none" strike="noStrike" dirty="0">
                          <a:effectLst/>
                        </a:rPr>
                        <a:t>dos </a:t>
                      </a:r>
                      <a:r>
                        <a:rPr lang="pt-BR" sz="1200" u="none" strike="noStrike" dirty="0" smtClean="0">
                          <a:effectLst/>
                        </a:rPr>
                        <a:t>ex-Governadores</a:t>
                      </a:r>
                      <a:r>
                        <a:rPr lang="pt-BR" sz="1200" u="none" strike="noStrike" dirty="0">
                          <a:effectLst/>
                        </a:rPr>
                        <a:t>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9,42%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1,77%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2,71%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2,99%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11,01%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4,66%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6,62%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11,01%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5,97%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38,62%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4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Luta para que a Justiça </a:t>
                      </a:r>
                      <a:r>
                        <a:rPr lang="pt-BR" sz="1200" u="none" strike="noStrike" dirty="0" smtClean="0">
                          <a:effectLst/>
                        </a:rPr>
                        <a:t>funcione </a:t>
                      </a:r>
                      <a:r>
                        <a:rPr lang="pt-BR" sz="1200" u="none" strike="noStrike" dirty="0">
                          <a:effectLst/>
                        </a:rPr>
                        <a:t>das 9h às 18h.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2,99%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1,49%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2,05%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1,96%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7,56%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4,57%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7,18%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11,01%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8,30%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47,01%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4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Luta para que órgãos públicos paguem suas dívidas (precatórios) em </a:t>
                      </a:r>
                      <a:r>
                        <a:rPr lang="pt-BR" sz="1200" u="none" strike="noStrike" dirty="0" smtClean="0">
                          <a:effectLst/>
                        </a:rPr>
                        <a:t>dia.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3,36%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1,03%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0,84%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1,03%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5,88%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2,80%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7,18%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9,70%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6,06%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47,11%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01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Luta para que os advogados possam entrevistar, conversar reservadamente com seus clientes em qualquer </a:t>
                      </a:r>
                      <a:r>
                        <a:rPr lang="pt-BR" sz="1200" u="none" strike="noStrike" dirty="0" smtClean="0">
                          <a:effectLst/>
                        </a:rPr>
                        <a:t>circunstância.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2,33%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0,56%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1,12%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1,21%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7,37%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2,24%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5,22%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7,18%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5,69%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32,37%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4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Luta pela punição dos envolvidos no </a:t>
                      </a:r>
                      <a:r>
                        <a:rPr lang="pt-BR" sz="1200" u="none" strike="noStrike" dirty="0" smtClean="0">
                          <a:effectLst/>
                        </a:rPr>
                        <a:t>mensalão.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5,22%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2,43%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2,52%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0,65%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7,09%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5,13%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7,37%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8,30%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6,44%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49,63%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017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Pedido de </a:t>
                      </a:r>
                      <a:r>
                        <a:rPr lang="pt-BR" sz="1200" u="none" strike="noStrike" dirty="0" smtClean="0">
                          <a:effectLst/>
                        </a:rPr>
                        <a:t>devolução </a:t>
                      </a:r>
                      <a:r>
                        <a:rPr lang="pt-BR" sz="1200" u="none" strike="noStrike" dirty="0">
                          <a:effectLst/>
                        </a:rPr>
                        <a:t>dos Passaportes Diplomáticos dos filhos do ex-Presidente Lula.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6,44%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2,61%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2,15%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1,59%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8,86%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2,80%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7,37%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8,02%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6,25%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7,76%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Luta pela manutenção do Exame de </a:t>
                      </a:r>
                      <a:r>
                        <a:rPr lang="pt-BR" sz="1200" u="none" strike="noStrike" dirty="0" smtClean="0">
                          <a:effectLst/>
                        </a:rPr>
                        <a:t>Ordem.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3,82%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2,52%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1,40%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1,31%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823B"/>
                          </a:solidFill>
                          <a:effectLst/>
                        </a:rPr>
                        <a:t>6,53%</a:t>
                      </a:r>
                      <a:endParaRPr lang="pt-BR" sz="1100" b="1" i="0" u="none" strike="noStrike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823B"/>
                          </a:solidFill>
                          <a:effectLst/>
                        </a:rPr>
                        <a:t>3,45%</a:t>
                      </a:r>
                      <a:endParaRPr lang="pt-BR" sz="1100" b="1" i="0" u="none" strike="noStrike" dirty="0">
                        <a:solidFill>
                          <a:srgbClr val="00823B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5,69%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12,87%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>
                          <a:solidFill>
                            <a:srgbClr val="002060"/>
                          </a:solidFill>
                          <a:effectLst/>
                        </a:rPr>
                        <a:t>8,21%</a:t>
                      </a:r>
                      <a:endParaRPr lang="pt-BR" sz="11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48,23%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55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764704"/>
            <a:ext cx="8568952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ção ou iniciativa da OAB Nacional: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414478"/>
              </p:ext>
            </p:extLst>
          </p:nvPr>
        </p:nvGraphicFramePr>
        <p:xfrm>
          <a:off x="1547664" y="1772816"/>
          <a:ext cx="5478837" cy="3723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2044"/>
                <a:gridCol w="896793"/>
              </a:tblGrid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Média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06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os órgãos públicos paguem suas dívidas (precatórios) em dia.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7,12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a justiça funciona das 9h às </a:t>
                      </a:r>
                      <a:r>
                        <a:rPr lang="pt-BR" sz="1300" u="none" strike="noStrike" dirty="0" smtClean="0">
                          <a:effectLst/>
                        </a:rPr>
                        <a:t>18h.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7,68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pela punição dos envolvidos no </a:t>
                      </a:r>
                      <a:r>
                        <a:rPr lang="pt-BR" sz="1300" u="none" strike="noStrike" dirty="0" smtClean="0">
                          <a:effectLst/>
                        </a:rPr>
                        <a:t>mensalão.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7,59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Pedido de devolução dos passaportes diplomáticos dos filhos do ex-Presidente Lula.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7,35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0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Extinção da pensão dos </a:t>
                      </a:r>
                      <a:r>
                        <a:rPr lang="pt-BR" sz="1300" u="none" strike="noStrike" dirty="0" smtClean="0">
                          <a:effectLst/>
                        </a:rPr>
                        <a:t>ex-governadores.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6,9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Defesa do </a:t>
                      </a:r>
                      <a:r>
                        <a:rPr lang="pt-BR" sz="1300" u="none" strike="noStrike" dirty="0" smtClean="0">
                          <a:effectLst/>
                        </a:rPr>
                        <a:t>CNJ.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os advogados possam entrevistar, conversar reservadamente com seus clientes em qualquer </a:t>
                      </a:r>
                      <a:r>
                        <a:rPr lang="pt-BR" sz="1300" u="none" strike="noStrike" dirty="0" smtClean="0">
                          <a:effectLst/>
                        </a:rPr>
                        <a:t>circunstancias.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5,31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Defesa do Ficha </a:t>
                      </a:r>
                      <a:r>
                        <a:rPr lang="pt-BR" sz="1300" u="none" strike="noStrike" dirty="0" smtClean="0">
                          <a:effectLst/>
                        </a:rPr>
                        <a:t>Limpa.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5,38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Luta pela manutenção do </a:t>
                      </a:r>
                      <a:r>
                        <a:rPr lang="pt-BR" sz="1300" u="none" strike="noStrike" smtClean="0">
                          <a:effectLst/>
                        </a:rPr>
                        <a:t>Exame </a:t>
                      </a:r>
                      <a:r>
                        <a:rPr lang="pt-BR" sz="1300" u="none" strike="noStrike">
                          <a:effectLst/>
                        </a:rPr>
                        <a:t>da </a:t>
                      </a:r>
                      <a:r>
                        <a:rPr lang="pt-BR" sz="1300" u="none" strike="noStrike" smtClean="0">
                          <a:effectLst/>
                        </a:rPr>
                        <a:t>Ordem.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7,73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62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90872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Na sua opinião, a OAB nacional, como entidade representativa dos advogados do Brasil, deve ser:</a:t>
            </a:r>
            <a:endParaRPr lang="pt-BR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52020" y="90872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Pensando nas ações e iniciativas realizadas pela OAB nacional, o(a) </a:t>
            </a:r>
            <a:r>
              <a:rPr lang="pt-BR" sz="14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</a:t>
            </a:r>
            <a:r>
              <a:rPr lang="pt-BR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(a) diria que:</a:t>
            </a:r>
            <a:endParaRPr lang="pt-BR" sz="140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5184775"/>
            <a:ext cx="7992888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3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Apesar das avaliações positivas, a maioria dos entrevistados  se sente pouco informada sobre as ações da instituição.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2109334"/>
              </p:ext>
            </p:extLst>
          </p:nvPr>
        </p:nvGraphicFramePr>
        <p:xfrm>
          <a:off x="179512" y="1556791"/>
          <a:ext cx="4176464" cy="362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846320"/>
              </p:ext>
            </p:extLst>
          </p:nvPr>
        </p:nvGraphicFramePr>
        <p:xfrm>
          <a:off x="4391621" y="1628800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862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947900"/>
              </p:ext>
            </p:extLst>
          </p:nvPr>
        </p:nvGraphicFramePr>
        <p:xfrm>
          <a:off x="899592" y="1844824"/>
          <a:ext cx="7272809" cy="1944216"/>
        </p:xfrm>
        <a:graphic>
          <a:graphicData uri="http://schemas.openxmlformats.org/drawingml/2006/table">
            <a:tbl>
              <a:tblPr firstRow="1" bandRow="1"/>
              <a:tblGrid>
                <a:gridCol w="1559893"/>
                <a:gridCol w="1998710"/>
                <a:gridCol w="1594428"/>
                <a:gridCol w="2119778"/>
              </a:tblGrid>
              <a:tr h="667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130" marR="9130" marT="913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j-lt"/>
                        </a:rPr>
                        <a:t>A OAB é </a:t>
                      </a:r>
                      <a:r>
                        <a:rPr lang="en-US" sz="1200" b="1" i="0" u="none" strike="noStrike" dirty="0" err="1" smtClean="0">
                          <a:effectLst/>
                          <a:latin typeface="+mj-lt"/>
                        </a:rPr>
                        <a:t>confiável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A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OAB </a:t>
                      </a:r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é idônea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O trabalho que a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OAB </a:t>
                      </a:r>
                      <a:r>
                        <a:rPr lang="pt-BR" sz="1200" b="1" i="0" u="none" strike="noStrike" dirty="0" smtClean="0">
                          <a:effectLst/>
                          <a:latin typeface="+mj-lt"/>
                        </a:rPr>
                        <a:t>realiza é importante para o Brasil</a:t>
                      </a:r>
                      <a:endParaRPr lang="pt-BR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130" marR="9130" marT="913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Concordo totalmente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30,88%</a:t>
                      </a:r>
                      <a:endParaRPr lang="pt-BR" sz="1200" b="1" i="0" u="none" strike="noStrike" kern="1200" dirty="0">
                        <a:solidFill>
                          <a:srgbClr val="00823B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40,11%</a:t>
                      </a:r>
                      <a:endParaRPr lang="pt-BR" sz="1200" b="1" i="0" u="none" strike="noStrike" kern="1200" dirty="0">
                        <a:solidFill>
                          <a:srgbClr val="00823B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00823B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62,78%</a:t>
                      </a:r>
                      <a:endParaRPr lang="pt-BR" sz="1200" b="1" i="0" u="none" strike="noStrike" kern="1200" dirty="0">
                        <a:solidFill>
                          <a:srgbClr val="00823B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Concordo parcialmente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54,76%</a:t>
                      </a:r>
                      <a:endParaRPr lang="pt-BR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43,47%</a:t>
                      </a:r>
                      <a:endParaRPr lang="pt-BR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26,77%</a:t>
                      </a:r>
                      <a:endParaRPr lang="pt-BR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effectLst/>
                          <a:latin typeface="MS Sans Serif"/>
                        </a:rPr>
                        <a:t>Discordo</a:t>
                      </a:r>
                      <a:endParaRPr lang="pt-BR" sz="11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8,49%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9,61%</a:t>
                      </a:r>
                      <a:endParaRPr lang="pt-BR" sz="1200" b="1" i="0" u="none" strike="noStrike" kern="1200" dirty="0">
                        <a:solidFill>
                          <a:srgbClr val="7030A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5,22</a:t>
                      </a:r>
                      <a:r>
                        <a:rPr lang="pt-BR" sz="12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764704"/>
            <a:ext cx="856895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Agora vou ler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três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frases e gostaria que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Sr.(a) me respondesse se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concorda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totalmente,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concorda parcialmente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ou 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discorda. Em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sua opinião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o(a) Senhor(a) diria que a OAB é uma instituição:</a:t>
            </a:r>
          </a:p>
        </p:txBody>
      </p:sp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4224570"/>
            <a:ext cx="799288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3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3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sociedade brasileira  reconhece a importância do trabalho realizado pela OAB para o Brasil.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3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3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/>
          </p:cNvSpPr>
          <p:nvPr/>
        </p:nvSpPr>
        <p:spPr bwMode="auto">
          <a:xfrm>
            <a:off x="2843808" y="116632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Avaliação OAB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52020" y="937900"/>
            <a:ext cx="4104456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</a:t>
            </a: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Sr.(a</a:t>
            </a:r>
            <a:r>
              <a:rPr lang="pt-BR" sz="155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 conhece a Ouvidoria da OAB?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4020597"/>
            <a:ext cx="756084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Ainda há um desconhecimento do portal da instituição na internet.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pt-BR" sz="15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Além disso, também há grande desconhecimento da ouvidoria da instituição.</a:t>
            </a:r>
            <a:endParaRPr lang="pt-BR" sz="15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937900"/>
            <a:ext cx="4104456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5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O(a) Sr.(a) já acessou o site da OAB nacional?</a:t>
            </a:r>
            <a:endParaRPr lang="pt-BR" sz="1550" b="1" baseline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179736"/>
              </p:ext>
            </p:extLst>
          </p:nvPr>
        </p:nvGraphicFramePr>
        <p:xfrm>
          <a:off x="341558" y="1305682"/>
          <a:ext cx="3726386" cy="255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278990"/>
              </p:ext>
            </p:extLst>
          </p:nvPr>
        </p:nvGraphicFramePr>
        <p:xfrm>
          <a:off x="4752021" y="1268761"/>
          <a:ext cx="39244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336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/>
          </p:cNvSpPr>
          <p:nvPr/>
        </p:nvSpPr>
        <p:spPr bwMode="auto">
          <a:xfrm>
            <a:off x="2555875" y="836613"/>
            <a:ext cx="6119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rgbClr val="EAEAEA"/>
                </a:solidFill>
                <a:latin typeface="Calibri" pitchFamily="34" charset="0"/>
              </a:rPr>
              <a:t>Sistema de informação</a:t>
            </a:r>
            <a:endParaRPr lang="pt-BR" sz="2500" b="1" baseline="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3" name="AutoShape 2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AutoShape 4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819460" y="2420888"/>
            <a:ext cx="3528220" cy="3027495"/>
            <a:chOff x="4819460" y="2420888"/>
            <a:chExt cx="3528220" cy="3027495"/>
          </a:xfrm>
        </p:grpSpPr>
        <p:sp>
          <p:nvSpPr>
            <p:cNvPr id="13" name="CaixaDeTexto 14"/>
            <p:cNvSpPr txBox="1">
              <a:spLocks noChangeArrowheads="1"/>
            </p:cNvSpPr>
            <p:nvPr/>
          </p:nvSpPr>
          <p:spPr bwMode="auto">
            <a:xfrm>
              <a:off x="4860031" y="2420888"/>
              <a:ext cx="3487649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26" tIns="65014" rIns="130026" bIns="65014">
              <a:spAutoFit/>
            </a:bodyPr>
            <a:lstStyle>
              <a:defPPr>
                <a:defRPr lang="pt-BR"/>
              </a:defPPr>
              <a:lvl1pPr algn="ctr" eaLnBrk="0" hangingPunct="0">
                <a:defRPr b="1" baseline="0">
                  <a:solidFill>
                    <a:srgbClr val="C00000"/>
                  </a:solidFill>
                  <a:latin typeface="Calibri" pitchFamily="34" charset="0"/>
                </a:defRPr>
              </a:lvl1pPr>
            </a:lstStyle>
            <a:p>
              <a:r>
                <a:rPr lang="pt-BR" dirty="0"/>
                <a:t>Sociedade</a:t>
              </a:r>
            </a:p>
          </p:txBody>
        </p:sp>
        <p:pic>
          <p:nvPicPr>
            <p:cNvPr id="19" name="Imagem 18" descr="14_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415" t="58519" b="4154"/>
            <a:stretch/>
          </p:blipFill>
          <p:spPr bwMode="auto">
            <a:xfrm>
              <a:off x="4819460" y="2888457"/>
              <a:ext cx="3528219" cy="255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755576" y="2420888"/>
            <a:ext cx="3762065" cy="3096344"/>
            <a:chOff x="755576" y="2420888"/>
            <a:chExt cx="3762065" cy="3096344"/>
          </a:xfrm>
        </p:grpSpPr>
        <p:sp>
          <p:nvSpPr>
            <p:cNvPr id="20" name="CaixaDeTexto 14"/>
            <p:cNvSpPr txBox="1">
              <a:spLocks noChangeArrowheads="1"/>
            </p:cNvSpPr>
            <p:nvPr/>
          </p:nvSpPr>
          <p:spPr bwMode="auto">
            <a:xfrm>
              <a:off x="856084" y="2420888"/>
              <a:ext cx="3528219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26" tIns="65014" rIns="130026" bIns="65014">
              <a:spAutoFit/>
            </a:bodyPr>
            <a:lstStyle/>
            <a:p>
              <a:pPr algn="ctr" eaLnBrk="0" hangingPunct="0"/>
              <a:r>
                <a:rPr lang="pt-BR" b="1" baseline="0" dirty="0" smtClean="0">
                  <a:solidFill>
                    <a:srgbClr val="C00000"/>
                  </a:solidFill>
                  <a:latin typeface="Calibri" pitchFamily="34" charset="0"/>
                </a:rPr>
                <a:t>Advogados</a:t>
              </a:r>
              <a:endParaRPr lang="pt-BR" b="1" baseline="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755576" y="2888458"/>
              <a:ext cx="3762065" cy="2628774"/>
              <a:chOff x="755576" y="2816450"/>
              <a:chExt cx="3762065" cy="2628774"/>
            </a:xfrm>
          </p:grpSpPr>
          <p:pic>
            <p:nvPicPr>
              <p:cNvPr id="15" name="Imagem 14" descr="14_3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91" t="57208" r="61587" b="3286"/>
              <a:stretch/>
            </p:blipFill>
            <p:spPr bwMode="auto">
              <a:xfrm>
                <a:off x="827584" y="2816450"/>
                <a:ext cx="3528000" cy="2559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 descr="http://ocondominio.files.wordpress.com/2010/05/direitos-e-devere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3033005"/>
                <a:ext cx="3762065" cy="241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0297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AutoShape 4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Título 1"/>
          <p:cNvSpPr>
            <a:spLocks/>
          </p:cNvSpPr>
          <p:nvPr/>
        </p:nvSpPr>
        <p:spPr bwMode="auto">
          <a:xfrm>
            <a:off x="1835696" y="116632"/>
            <a:ext cx="7127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Comparação advogados e sociedade – profissão </a:t>
            </a:r>
            <a:endParaRPr lang="pt-BR" sz="2500" b="1" baseline="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225178"/>
              </p:ext>
            </p:extLst>
          </p:nvPr>
        </p:nvGraphicFramePr>
        <p:xfrm>
          <a:off x="755578" y="1268761"/>
          <a:ext cx="3528390" cy="4706495"/>
        </p:xfrm>
        <a:graphic>
          <a:graphicData uri="http://schemas.openxmlformats.org/drawingml/2006/table">
            <a:tbl>
              <a:tblPr/>
              <a:tblGrid>
                <a:gridCol w="1872266"/>
                <a:gridCol w="821909"/>
                <a:gridCol w="834215"/>
              </a:tblGrid>
              <a:tr h="4320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Profissão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Advogado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Sociedade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93,52%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96,64%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Médicos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84,73%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87,59%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Promotores de Justiça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78,53%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78,82%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Juízes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77,23%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76,40%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Policiais Federais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78,39%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69,59%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Advogados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79,11%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68,75%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Jornalistas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63,69%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70,52%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Padres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64,84%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41,50%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43,66%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9,51%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8,58%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Pastores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33,14%</a:t>
                      </a:r>
                      <a:endParaRPr lang="pt-BR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4574994"/>
              </p:ext>
            </p:extLst>
          </p:nvPr>
        </p:nvGraphicFramePr>
        <p:xfrm>
          <a:off x="4932042" y="1268760"/>
          <a:ext cx="3528390" cy="4706495"/>
        </p:xfrm>
        <a:graphic>
          <a:graphicData uri="http://schemas.openxmlformats.org/drawingml/2006/table">
            <a:tbl>
              <a:tblPr/>
              <a:tblGrid>
                <a:gridCol w="1872266"/>
                <a:gridCol w="821909"/>
                <a:gridCol w="834215"/>
              </a:tblGrid>
              <a:tr h="4320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Profissão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Advogado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Sociedade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90,49%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91,42%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58,50%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56,34%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Pastores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66,86%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Padres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35,16%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Jornalistas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36,31%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29,48%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Advogados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20,89%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31,25%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Policiais Federais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21,61%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30,41%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Juízes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22,77%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Promotores de Justiça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21,47%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21,18%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Médicos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15,27%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12,41%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6,48%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3,36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2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tângulo com Canto Aparado do Mesmo Lado 10"/>
          <p:cNvSpPr/>
          <p:nvPr/>
        </p:nvSpPr>
        <p:spPr bwMode="auto">
          <a:xfrm rot="16200000">
            <a:off x="-245444" y="2488478"/>
            <a:ext cx="1584176" cy="296868"/>
          </a:xfrm>
          <a:prstGeom prst="snip2Same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tângulo com Canto Aparado do Mesmo Lado 11"/>
          <p:cNvSpPr/>
          <p:nvPr/>
        </p:nvSpPr>
        <p:spPr bwMode="auto">
          <a:xfrm rot="16200000">
            <a:off x="3928346" y="2499995"/>
            <a:ext cx="1584176" cy="296868"/>
          </a:xfrm>
          <a:prstGeom prst="snip2Same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3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AutoShape 4" descr="data:image/jpeg;base64,/9j/4AAQSkZJRgABAQAAAQABAAD/2wCEAAkGBhQSERQREhQWFBUUGBgZFBYWGRgdGRgeFxwXIBggGBoaHyYeGhokHxgeIi8gJScqLCw4HiAxNTAqNSYrLSoBCQoKBQUFDQUFDSkYEhgpKSkpKSkpKSkpKSkpKSkpKSkpKSkpKSkpKSkpKSkpKSkpKSkpKSkpKSkpKSkpKSkpKf/AABEIAOkA2AMBIgACEQEDEQH/xAAcAAEAAgMBAQEAAAAAAAAAAAAABgcEBQgCAwH/xABTEAACAQMBBgMDBwcGCggHAAABAgMABBEFBgcSITFBE1FhInGBCBQyQlKRoRUjYnKCkrEkM0NTY6IlNDV0k7KzwdHhFhhzg8LD0tMXVHWEo/Dx/8QAFAEBAAAAAAAAAAAAAAAAAAAAAP/EABQRAQAAAAAAAAAAAAAAAAAAAAD/2gAMAwEAAhEDEQA/ALxpSlApSlApSlApSlApSlAqkt72+No3ksLFirqeGedTzB7pGR0I6FuoOQPOri1fPzebhYo3hvhl6qeE4I9R1qpdmNxyBVkuI4yzAMfGeSU5PX2IjEq+4vJ76Cl7Xau8jDiO6uED/T4ZXHF7+fX1rK2a26vLGYTQzP1y6OzFJB3DqTz9/UdiK6Vt92tmowba0b/7aMfict+NaPXdzthKCRZNGftWsuG/clxHQS7Y3a6LUrVLmHlnlIh6xuMcSn7wQe4INbyqx3M7NCzl1FY3d4RLFGhkXgbiRC0mV7EGULnvw1Z1ApSlApSlApSlApSlApSlApSlApSlApSlApSlApSlApSlBr9orho7S4dObJDKy+9UYj8RXId9tbeTEmW6nfP2pXI+AzgV2U6AggjIPIg981z1txuEmgMk9m6PAqs5SRuF4woJIyRwsoA65B9O9BVRvZOvG/7xr7wa5cJ9CeVf1ZHH8DWDUq2G3dT6qZRbyQoYeDiErMCQ/FgqFVs44efvFBZ/ycbuaT5+0ju6lom9ok5dvE42yefEQFye/KrqqL7udihpdmLfiDuWLyuBgFmwOWeeAABz8s8s4qUUClKUClKUClK8yShQWYgAdSTgD3k0HqlYGm69b3BdYJ4pjGcOI3VuHPTPCTj/APtZ9ApSlApSlApSlApSlApSlApSlApSq+3ybefk+0EcZ/P3Hsrg4ZUGPEYHscHhB8zn6tButf3l6fZOY57lRIOqIGdh+sEB4T6HFVNvN34JdQPZ2KsEkHDLK4wWXuqLnkD0JPbIx3r3qm7uz1azju9F4UliULLbM3tE/pFjyk6+0Th/MYqo9R0uW3kMU8bxOvVXUqfuPb1oMWtvsvtTPp9wtzbNwsOTA81dT1Vx3U4945EYIBrUV6jjLEKASTyAHMn3Cg6B0j5SFs2Bc20sR84ysi/jwkD4Gpvou87TbohYruPiPRJMxsT5ASAZPuzXLs+zzQDiuz4J6iE/zze9P6Mer48wGrWuns8WMBmIHwx/6hQdu0rm7dxvulsgLe8Dz245IwwZY/IDiI409CcjscDFXfs5vBsb7At7hGc/0bezJ+42CfeMigkVKVBtuN71np3FHxePcD+hjI9k/wBo/MJ7ubelBLdY1eK1he4ncJHGpZmP8B5k9AOpPKuU94G8KfVJy7kpCp/Mw59lR2LDoznufgOVfHbHb271SQGd/YB/NwpkIvuHVm/SOT8OVbPZjdNf3cQuIBEAHZSHfhZWQ4IZSORHkfSgjGg6/NZTrcW7lJF7joR3DDoynuDXUG7PeENVt2cxmKWIhZRg8BJzgxseo5c16ry65BNMvuD1Rjk+CSe5l/5V6h3D6qhDJ4SsOhWbBHxAzQdLUqibfZzaSyjeX54vhxqzN4swkAVQSf5xWwMDtUh2C241a4uore5itijwx3BYcSSeFJyVlGSpOcZGBQWrSlKBSlKBSlKBSlKBSlKD5XNysaNI7BURSzMegCjJJ9ABXIe3u1jajfS3JyEJ4YVP1Y1zwj39WPqTVzfKC2x8C1SwjOJLn2pMdREp6ftsMe5WHeud6DN0nWZrWQTW8rxOOjISDjyPmPQ8qnke/K5kjEV7bWl6o/rYuf4ez9y1W1KCcXW8G0bmmj2St6mQr+6pUVrrreFckFYBDZq3Ii0iSIn3yL+cPxaoxSg/WYk5JyT1Nb672fmklFtBE8skEKtKsalmBOGkyo5+y0gQ/q162I0lZrnxJhm3tUa4uPIpFzCe924UH63pU73C20lzqtxeuTlUd3I+s87d/T6Z+AoKmmhZGKspVh1BBBHvB5ivINdo6vs7bXS8NzBFMO3GgJHuJ5j4GoBrfyfLCXJgaW2bsFbjT918t9zCgo9N4moiA2wvJvDPUcWWx5Bz7YX0BxWht7dpHVEVndiAqqCWYnoABzJq3pPk2XHigLdwmLPNyjhwPROYP74qz9j929lpKGRBxSBSZLiTHEAB7XD2RevIc/MmgrLdHu5eLVSbkKWtIVkdOR8OWbPhK3YuEy+R0OMdM1Y2yX8m1XUrLospS9hHn4o4Zj++BX13WwF7aW/cEPfzST8+oTPDCvuCKCP1q+W2f8m1PTL4cld3s5j5icZiz6B1JoJxSlKCG70Ji9tFYoSHv5o4MjqEJ4pm9wRSD+tWNtXCLTUdLu0HDGWaykx9mZfzI9AHWvrF/K9eY9Y9NgCj/trrm2PdEuPjWbvN0oz6ZchP5yNfGiI6hoSHGPU8JHxoJTStfoGqi6tYLlek0aPjy4gCR8Dy+FftBn0pSgUpSgUpSgV4nmVFZ3IVVBLMTgAAZJJ7ACvdUlv93gcI/JcDc2Aa6Ydh1WP48mPpwjuaCqdvNpjf3891k8LNiIHsi8kGO3IZPqTUi3P7uvyjc+LMp+awEGT+0bqIwfLu3py5cQNQ/Z3QZb25itYRl5WwPJR1Zm/RAyT7q682X2cisbWO1hHsxjme7sfpM3qTz/DoBQc3779FFvq0vCAqTIkqgdBkcLY/aRvvqA1efylbBcWc/IN+djI7keww+4k/vVWu1O7+ezjiuQDLazojxzKOQEighZAPoNzx5Ht5AItXuGFnYIgLMxAVQMkk8gAB1JPasrSNFmupRDbxPLIeioM/E9gPU4FWpaaRb7ORC4uSlxqki/yeAc0gzy4m/wDVyzzC92oNNtHpw060h0hSDdXTRy35HPgA5wxZHZclz6jPQipx8m63Hze8l7vKi/BVJH+uar290ea2tptU1EkXV5xpbRv/ADh8QYmldfqqqMVUebKcAAZsj5N8LCxuXP0WnwvvVF4vhzH40Fu0pSgVEd594wsTbRnEt7IlrH/3xw59wQNUuqltpt7VqNXiM0dwI7Dx14QqZM7HgzgvjgCBiDnOT0oLisLNYYkhjGEjVUQeQUAD8BUe3maSbjTLlU/nI18aIjqGhIcY9TwkfGop/wBYvTv6q6/0cf8A7tfjfKJ04jBiusH+zj/9ygsTZ7VhdWsFyvSaNHx5FgCR8DkfCsq8u1ijeVzhI1ZmPkFBJP3Cqy3G7XRzQyWEaS8Nu0jRuwHD4TyZjViGJEntNy6YU86979NsWtbX5p4b4u1K+MpGFCsviLj7RU4/a9KDf7rLVvmRu5BiW+lkuX9BIfzYHoEC499TBlyCDzB6iqWtvlF20aLGllKFRQqjjTkFGAOnkK+v/WUg/wDk5f8ASJ/woJduqYxQ3Ont1sbmWJc9TGx44j8Qx+6lV5s7veR9YeWC1kIvkhiaPjXJlRuFHzjHDwHB++lBfVK+VzcrGjSOwVEUszHoAoySfQAVHdg9u49UimliUoIpWQAnmVwCjEduIHp2wRQSelKUClUNtdv/ALmO8litI4fBidkBkVmMhUkE5DDCkjkBzx3q8bC6EkUcoIIdFYFeh4gCMenOgj28bbZNMs2nOGlb2IEP1nIPM/or1P3dSK5Lvbx5ZHlkYu8jFnY9SWOST8an2+/a355qJiRsxWoMa46F8/nSPiAv7ArF3W7tn1SficFbWIjxX6cR68CH7R7n6o59SAQsH5O2ybJHNqEi48UeHDnqVU5dvcWAA/VNXRXytbVIkWONQiIoVFUYChRgADyAr60Fab7thZb+CKaKSNPmglZxIeFSrBCx4ugK+H35czz5c6i2e3y39rEtuTFPAihBFLGCAoGMZXhJ5eeatbfhr7mKPSrbnPd82XOCUToo/SdhgDvwsvUgHnGWIqSrAhgSCCMEEdQQehoLNud+ckcBhsLK3sS303jAPPzVeFVB9W4qimgbeTWszXPhwzzs3EZrhWkcHzUlhg+o5+tRqlBudoNpJ9RufGuZAWchRnISNc8goGeFRnPc9TzJrqTd3sj+TbGO1Zg7gs8jLnhLMe2eeAMDPfGeXSuQq6d3HbXteWHhStxS2pEbE9WQj80T64BX9nPegsalKUCq43j7m4dSc3ET+Bcke0cZSTAwOMDmG6DiHbqDyqx6UHL95uH1VGwsUco+0kqAf/kKn8Kz9F+T3fysPnDRW6fWPFxv8FT2T8WFdI0oNDsbsXb6bB4FuDzOZJG+nI3mx8h2A5D4knJ2l2Ygv4Gt7lONDzB6MrDoyHswz/EHIJFbWlBQOtfJunDE2lzG6dhMGRh6ZUMG9+B7qwLT5Od+zDxJrZF7kM7H4DgAP3irh2r3iQWF3aW03S54uJ848IcgjMPsliQT2wT2qWUEG2B3S2umHxQTPcYx4rgDhz18NefDnzyT1GcHFKnNKCtt/usNDpXhqcG4lSNv1QGdvv4APiag3ybdRIu7qDtJCsnxjcD+EpqVfKOtydPgf7NwAf2o5P8AhVY7G7TppF9fTFeN0SWGGPoGcyrgseygRkn4DvQdTUqK7sdppL/TormYgykyLJwjAyrsBgfq4qVUFH7+N3sMcCX9rEkXA3DOqAKGDn2WwMDIbkcczxDyquoN6l/HYpYRS+HGnEA6cpSpOQvHnIAzy4cHtnFW/wDKM/ybCOEn+UocjoPzcvX355VzlQSPYPY6TU7xLZDwr9KZ/sICMn1JyAB5kds11louixWkCW8CBI4xhQPxJPdieZPeqi+Txpwgtru+mIjRmRA7+yAqAljlsDhJcc/SrC0XeNa3l2bS1LzFVLPKinwlwQAOM9Se2Bg460EprzJIFBY8gASfh1r1Wp2sn4LG7cdVt5mHwjY0HKO121kl7fy3uSpLgxc+aKn82BjoQADkd8mrl07Q7LaaxFw+Ib6MBJpIwOIOByLpyDo2MjPMcwG5Gue63Gy+1dxp84uLZ+FhyZTzV17q69x+I6gg0G+1jdLd2k5S44I4FHE12SfBC58/pcfYR44iegI51GtZu4mYR26lYU5KWxxyHu8mOQY9lHJRgDPNm223G8G51SUPMeGNf5uFc8CevP6TH7R93IcqjFB6jjLHA9fwGatD5POq+Hqbwk8p4WGP0oyGH90P99V/s/Bxzhf0Zfwjc/7q3+6G54NZsz5uy/vo6/76DrKlKUClKUClKUClKge9vbuXS4beSEKzPNhlYcmRVYuPMEkrzHSgprftqBk1iVT0hSKNf3A5/GQ1e+67WWutKtJnOW4OBiepMTMmT6nhz8a522v1OPUNSnuovozQmThPVGjt/bU+oaM8+4we9XxuRhK6LbZ+sZW+Blkx/CgndKUoKStdsk15rrSZ2WMtPx2cmOsccgJQjvJ4YbB75OenOrNuLP8AwjqDL9BLmUZxjm0j4Ufc3wUmtWVltbklSUltpPpDqrRtjPwYVbdxsvbzrFqs7BLCQyXt1z9p5pGAFuo6kBgwB/SfpnkFhbmdIa30i3DjDScUuPSRiU+9eE/GpvUG3X7xPyqLk+GIhDIojUdfDZTw8XbiyjdMDoO2TOaDE1TS4rmJ4J0WSNxhlbof+BB5gjmOtc173tE02zlS2sQ3jIWNx7ZZVDcPCmSfpDB5Dpnnk9L624lvzEsGnRjxZshp3ZVSBeWWx9Isc8sKcYJ7DML0T5PlsqObyV7iaRW9oEqqMwPtAZ4nYE5yxwe4oKU0G3nv5Laxa4ZITII4/ELGKMuWPJenExzgcsnuOo6q2S2Sg063W3t1wOrufpyN3Zz3Pp0HQVz9szp8ive6BOeGVmMlq2ccNzAMoVJ6CVOXF5cOOtXru72q/KFjHM3KVcx3C9CsiYDZHbPJsduKgk1aDb8/4Lv/APNZ/wDZtW/rRbdpnTL4edrP/s2oOOjX5SlApSlBvNjP8az9mG6b923mP+6sjdu2NWsf84i/FhWPsiv56U/Ztbw/fbzL/wCKsvdnHnV7If26H7jn/dQddiv2gpQKUpQKUpQKqj5RWkNJYRTqCRBL7fosg4c/vBR8ateq13l7x4bO6isLmES21xC3zjGeJQ7FVK+eOFiR16EHI5hTO7TZ4XGox28jFRPBOEYDOfEglXz7Zb4rirO2e3hLbahYaJCVaGFfAuJQOUk3CfoZ6KJBjPfJ8hnQXuz/AOSLR75ZQ/hl49MnUgmRLxOROPomMeIw8yzdsVBt2li0mr2KgHImR/gntn+6tB11SgpQUFvS2F8PVlkUYh1Lijz2Wdhhc+WZOB89/b8qg2s6rM9hYafzVI1mmZT5tLNzI/RVSR+samy70gL64sdUXxrVbtzG/wDSQGOYlMY5sgxjHUAkDI9mpLvC3dteSrcWXAwvFgh41xwRR5kkkk5csMFjAI65YfWFBh/Jr01lgvLgj2ZHjRfUxhy3+0FXPVZ7sNtLUzyaPbKBFbLi3kzzn4T+fY9sljxDHUZPLGKsygUpSgpvfzssyGHWLbKyQMglK9RhgYn96t7J96+VfHY/ahYNShulwtrrSjjX6sV0hw49Mufj4gPQVcWo2CTxSQyrxJIrI6+YYYNc3xbPyRSXugSkl+Lx7BumZY1JXh8vFiyvXkwA6ig6YrW7SW/iWdyn24ZV/eRh/vrTbstr/wAo2EczH86n5ucfpqBk/tAhvjjtUpkQEEHoRg/Gg4epX0uYSjsh6qSp+BxXzoFKUoN9sscLev8AZtJP77xR/wDmVt9zVvx61aDyaRv3YpD/ABArUaCuLTUH/soY/i9xC38IjUt+T7acercX9XBK33lE/wDHQdMUpSgUpSgUpSgVz58o3S2F9bT9Ekh8MHsGjdic/CQfjXQdVHt5tDbaneyaE/CpAHgXH2bkAkKf0Cp4D3zkdcYCr7CWe7sItKOcxXyKueiCZZQQfJVZHb9o1Ye4zZYPPcaqVxGS0VoCPq5wSPcoCA/r+VbPYzZhNPtbi+1ILDxwpHMrcyGhM0RdcdTIvARjmSzY+kK0GxG8p7rVrKxtU+b2EYkRIRjicJDJwtK3c5GcDlnmeI86C9aUpQcsb59m2tdVmbGI7k+Mjdvb/nPiHzy8iPOsjZXeZNZafe6fITkxkWp55jZ2CyAHsOFi4PQEH7VXjvH2Nh1O3FszqlwOJ7ZiRkEY4uXUocgNjpyPUCud9U2alMMqSRlLuwwJ0xzeA4CSD7QjJClhy4WjI5KTQfHdpetFq1iy8i06J8JDwN+DGuvK5a2Ut4bbU7GS4bghgigmkfBIBlUSR5x+lKnPsMntXUUMyuodCGVgCrKQQQehBHIg+dB7pSlAqrt+Gy7tDFqltlbiyIYsOvAGzn9hva9xerRrxNCHUowDKwIYHmCDyII7g0FFbGbTJaapFcL7FnrCglfqxTgkOv7MpI8uGVT2q+K5s13ZJreW80Y5Oc3emt3JUHjQHGSXjUr6tEvnVxbqtsfyjp8cjHM0X5ufzLKBhv2lw3vyO1BzjttpXBfahj+iuXGP0XeQg/6v31G6tbeXpeNX1OPp41qJk98Qhkf8IZPvNVTQKUpQSC0UrpVw39ZdWyD3JHcs34slWP8AJqssz3k32I40/fZj/wCXVeaihTSrNf66e5l+CrBGv4rJ+NXF8m+x4bK5mxzkn4fhGin+MhoLdpSlApSlApSlB+McDNcUz6lI07XXERIZDJxjqHLFs588867N1LUoreJpp3WONBlnY4A/59gOprky70xMagIslIzHNCSCCYmk4UOOoys6HFBut5u8OTVXijjysEUauy8wDIUBkZv1SSg+OPpVu/k77ONJeSXpHsQIUU+bycuXnhOLP6y+dR7Tdh55Wh02Ff5TMFmu2IOIIzgxI/lgESMO5aNcZWujtj9Bt7K2W0tiGERxIQQWLkAsXx0Y5Bx2GB0xQbulKUFS/KI0l2tLe7jyDbSkEryKiUDnkdPaRR8RVf7Eb32gnU6ggul4Gh8YjM6RuVLKT/Splc4fn1weZB6P1bS47mGS3mXijlUq49D5eRHUHscVyvtpsDJpdz4dwrPbuT4UyjqPTsJF7oevnghqCwN8OkWi6aL2yIZbuW1XiU5XgghmWMJ3UAAAg9xz5isf5P23DrKdMlYlHDPb5+qy83UfokZbHYg/aNRGygm+Z3GmsfFilT53ZOuSrmDJl4PfF4nEp5hkAIBzWJsKpivdMuF5BrlYm94dA33pMv40HWlKgu0u9aGw1JLK4UiN4kczA54GZnGHX7OFByOYz0PacRShlDKQysAQQcgg9CCOooPVKUoIDvf2Zee1S8t+V1Yt40RHUhcFx6/RDAfo471W+xO0qWGqxzJ7Flqig8P1YnZiCvYDwpuJP1WB7iuhjXOu8DY35vLc2Kr+bfjvdP8AQgfyqEfsLxAf2UfdqCS71bQJrmmyv9C5RrZ/c5aN/wC7cVQ13bNG7xuMMjFWHkVJB/EVZ21+0h1DQ7O6LE3FlOIZjnn7SEo/7Xhrz8+LyqMbybUfOxdoMR30aXK47GUfnR7xIH5e6gidKVs9mdHN3dwWy5/PSIhx2BPtH4Lk/Cg223MfhiwthnMNnEWHk87PM3xxKB8Kv7cjY+Ho1ucYMhkc/F2A/uqKo7aS4F1rF9MMcEQuCvkFgjZIvhlUHxrpTY2w8HT7SHGCkEQPv4F4vxzQbmlKUClKUClY2o6jHbxPNM4jjjHE7N0AH/706npUS2G3mx6nJeCKMpHbcBQsfakDeJkkfV+h0yevwoKa327cPeXr2qMfm9qxQKOjSLydj5kHKjyAOPpGp1sVbWFtpNvq1718DwcHmH8O4eSMKn1pOJFx5BB0AJqj5rVnQTEFnnlYLjmSV4S3vyZFHwNSnaiOSTgt5G8O00xFt2bs0wGZhGPrytJxAdgqgnAyaDxtbvUnupZzbD5pFOwMgiOJJeFQqmWTqfZGOEYXryJJJu/cnopt9IhLDDTlpiPR8BD8UVT8apzdluyfU5xPIhjskb2jz/OY+oh6k/abtz74FdOxxhQFUAADAA5AAdAB5UHqlKUCoXvQ2pt7O3UXlq9zBOSjYCFVIGVzxEYJ5kEdOE9OVTStZtLs9FfW0lrMMpIMZHVSOasvqDg/8qCjdh9tdJtLliHuUtifEjinjD+BL9EtG8bM3CUJUjhyfZzxY5TPRNgtOunM9hdKYhc290saYPhPEW41wSGVJFI9kgFSoIyOVUhtpsLc6ZMY51JQk+FKAeCQeh7N5qeY92Cfls7HOsqy2M3DOv0UDcEh9FB9mQHpwAkn7NBJ9/RP5Ykz/VxY93D/AMc1PPk87YNLFLp8rZMADw568BOGX3KxGP18dAKq/eHrz3zxXE0ZiuEQQXMZUrh0LFW4TzXiVuh6FG7Yrbbtrz5jrCyYYxtbyy4UZJQwGcBQSASOHHXqKDp2lRPZrejp98wSGcCQ9I5AUcnyXi5MfRSallAqKbx9mnurUPByurVhPanHPjTnw+oYDGOmeHPSpXSg5C1q48AzLCMW1/GkiJ9jD8WP1opFeLPcZ+1Uv2I2eXW9M+Y+IsdxYylonYEjwZ+brgczhwT6eyO9Z2+HY7wZJQgxHKXurfyVwB88jHvULMP1HA61V+gbSXFlI0trIYnZChYAH2WxnqD3AOe2KCYbe7u7TSouB7xp7p8cESIqhR3aTLMQvkORJ9ASMrc5p3greaxIPYsoXEWe8rKenqF5f94KgunafcX90sScU087dWJJJPVnY88AcyT0Aq4N6sEelaJb6VCctM2ZG7uEw0jHyy5THoMdqCutlNPL29w5zxXMttZofMzSeI/xxAB+1XWirgY8q510exW0Oz9tJ7JmuPnco9ZGjW3/ALqD7zXRYoFKUoFKZqF61vf063fwvG8aTIXggHHzJxji5JnPbioKw+UJtg0lyunI2I4QrygfWkcZUH0VSCPVj5CvXycoy016vZoVB+LMB/E1DdsEM+o6pO3NYZJfv8Twox7xnPuU1m7DbQ3FlazJZIz3d6QE4VLGOKLi4nA58yzkAkYHAxPags4bK6XpEltNeXSk2kQWCNh7Rcu7vKY14mZiz4XlheFeZIBEH1va3SJr3xZVuZ7eL/F7aNFjiBbnK0jM4d2d8k8gT7OScYFe6tAwdmmmEkzHL4bxDnvxyAlSfcW9cVJN3O7KfU5VYho7VT+dmx1x1WPP0nP3L1PYEOjthdoY72zSeGBreLJWJGCj2U5ZUJyC5BAHoakFfCxskhjSGJQiRqFRR0AUYAr70ClKUClKUHwvbCOZDHMiyI30kdQyn3g8qq3ajdHovES062TeQnQLz/QlJ+4EVbNVHvr3XNdj5/aJxTqMTRqOcqr0ZfORRyx1IxjmACCy2a0+W0lsbjVre7DcPzaRni8aDhzgKxkJZM49nkPpDvybL7r54p9OnkMbi1FxBKytkSwuJjC6/wCmZCDzGB1HOuemUg4PIjrntUo2VvtRtm8TT5HbuY4W48/rwdSPUr8aDU7S6K1neT2rZzDIyg+YB9hviuD8au7chvOe5/wfduWlVcwSMfakVfpKxPV1HMHqRnPTJhG1xOswm+ji8O+tVC31uAcug+jLGp9ohejDmQMdgCYzpLuoTULY4ns2RplHdQRwygd1J9hx2yp58ZwHXoav2uV9uNUmtdRN5ZSyQpeKl1EUYjImGXDAcjiQOCD5Vae6Xe/8+YWd5wi5xmNwABNgcxgclcAZwOR54AxghI97mnpLpNyz/ShXxY2HVWXpj3glT6Ma5RjAyAxIGeZAyR8MjP311Pvq1JYtHuQWAaXgjQfaLOpIH7Ksfga5VoLR2N3l6fpKH5tZzTzOMSTyuiM3ooUPwJnngE55ZJwMaXaHbVNW1OGe9HgWy8CMqln4UUln5gAlmJIyByyPKoRX7QWzvc1GG5ltdWsJlljh4InVcgwsjM8WUYBlDe0BkY9n1roaGQMoYdGAI+PSuI45mAYAkBhhgO4yDg+YyAfgK7Q0CdHtYHjbjRooyjYxxAqMHHbl2oM+vwtVJb1d9bxyvZaewUoSs1xyJ4h1WPPIY6FvPpjGTB9htaljN5q00jyvbQlYnkYsTNcexHzYnOF42PoKCTb7d57ySvptq5WKPK3DqecjfWTI+ovQ+ZyOg5w3dLoJu9VtlxlYm8aTyCxYYZ9C3CvxrV6jpxt0VJAWupwHZTzaNH5oG7+LJniI6hSvdyBONEvpNDgMEERl1W7VS6hS/wA2j6opUZJlOeIr29nPQZCR6jujmZJVlkjhS6vZLi4mLD2Ik4/BXB5F2Mrt5DAyeWKztpNndOnWK1i1e2tLWNFRoIpIeKUrn2pX8QcfbAYHnk96pfaSa8lcyX0rGT7Mr+2PTws5jHpwgVprW1eR1jjVndjhVUEsxPQADmTQdI7J7ptFBDRst6w55eVJF/cjwpHvBqyoYVRQqKFVRgKoAAA6AAcgKr7dDu0/JsJmnAN1MPa6Hwl6hAe5zgsRyyAO2TYlApSlApSlApSlApSlBEdqt1lhfkvNDwSnrLEeBz+tyKsfVgTVea18n23gUzflE28a8+KZEwPL2g6c/hV41o9sNj4NStzb3A9UcfSjbsyn+I6GgpzQN6EWmO6veS6qvDiMmIqYzkZCyyuX4COq4I5Lj11X/wASNNa8W7GmyQPk+IYZk4ZFYEOskTR8DKwJBHLOeuedazancxqFm54ImuYvqyQAsSP0oxl1PwI9TWl03QL1W4VsJJT9lreRv4AGgtHaLTrDW9NUaSAk9nxOlsRwvwOcyKFyQQTzBUkZ5cuKqp0e0cnjgJS7tT4gUfSYR8yyD+sjxkr3UE/VbM/0HUJNLmhub7T7O1Ucwcut0QQQTHGJHPf6yqp6FhnNaPbfePb3VwLm1s/m86sGW54yJCVOQzIvsZ9/EfWgu9LS22g0qJpl5SLxAqecUq5VuH3NkYPUe+q/0n5N/t/yq8HD2WFcMw/WfkP3TWv2G3w3MbGKLTI5I2Ys6WaSq3E2MkKC655dAAPdWdquqGbamwlCyxcSRexKpSRMiXKsp6dT6HPfNBamh7vbC0ULDaxAj67KHc+93yfh0rY3ezttKpSS3hdT1DRoR+IrmSPa28On3jG6nJ+dW3PxHz7S3ZYA55AlFyB9kVL9EvpH2i0xndmZrODiJJJPFaMzZ97En386CfwbotGlYvHAjcLe0EmkKgjqCA+B7qyd6O035O01hAAksmILZUGOEsMZUDpwqDjHfhFVvuQ142lnfSrBPct4kQWKBC7ElZOuPory5sfxPKtTtjvfu5pBx2UNu8fF4LSpIZoS2AWQsVUOMDDcHLAoITc6E4lSzRTJcswDqvMqx6Rj9IfWPY8vqkm4lm0rQ7GKyvVW6uQwnkiRQ+JSuATxEIAqnA4uZHMDnUR3b7zbHT2/OWGHbk1yjl5OfX2ZOgPfhYZ8jXrU7e4vPEubTTbG4jZiS9v4ksgLEn84pkEgfz4o1z1xQND3m6fbXDXI06WadmLG4nnV5MsckhfDCKefVQPfWfrG2kOrzMv5SfTInwPBMJCucDiMsscmHyft4AAHfma9u9nb12x8xmQ/ZS3kH4cOal2xu4y9unVrpTaQ/WL/AM6w8lTqD6tjHkelBL9I+TnbMFd715kYZBhVFDD0YlwRVj7Lbv7LTxm2hCuRgytlpD+0eg9BgelbPQ9Dhs4EtrdAkcYwo/iSe5J5k1n0ClKUClKUClKUClKUClKUClKUClKUFJbxdxc080l3ZzGVpCWaKdjxZ/QkPIjsA2MeZqu13T6sr4FnIGHcFMfvcWPxrrGvygoPQdy+qzgC8u2t4+6eK0j/AAVW4B+98K/P+h/zHaSwgh8aSNVRuOQlieUnEc4wADnkOQq/qUHHsP8Ak68/zq0/1L6rA2cjP/SDSuR/xK3Pw+Ztz91ae8/yXrH/ANQT/WkroLRfoW//AGEf+qKCkt127Q31rdR3BubZllQxspZRxBWB4kbk+MjyIzyIya869ue1mHKwXDXUfYLMynHqkjBfgCa6HpQcnQ7o9VkbHzNwe5Yoo+8tirb3Xbm30+UXdxOfFwQIoWITB/rG5eJ+rjAI71aor9oFKUoFKUoFKUoFKUoFK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Título 1"/>
          <p:cNvSpPr>
            <a:spLocks/>
          </p:cNvSpPr>
          <p:nvPr/>
        </p:nvSpPr>
        <p:spPr bwMode="auto">
          <a:xfrm>
            <a:off x="1835696" y="116632"/>
            <a:ext cx="7127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r"/>
            <a:r>
              <a:rPr lang="pt-BR" sz="2500" b="1" baseline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Comparação advogados e sociedade – instituição</a:t>
            </a:r>
            <a:endParaRPr lang="pt-BR" sz="2500" b="1" baseline="0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6056850"/>
              </p:ext>
            </p:extLst>
          </p:nvPr>
        </p:nvGraphicFramePr>
        <p:xfrm>
          <a:off x="755578" y="980729"/>
          <a:ext cx="3528390" cy="5040558"/>
        </p:xfrm>
        <a:graphic>
          <a:graphicData uri="http://schemas.openxmlformats.org/drawingml/2006/table">
            <a:tbl>
              <a:tblPr/>
              <a:tblGrid>
                <a:gridCol w="1872266"/>
                <a:gridCol w="821909"/>
                <a:gridCol w="834215"/>
              </a:tblGrid>
              <a:tr h="4018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Profissão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Advogado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Sociedade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91,70%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83,49%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Forças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84,73%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84,61%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Público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82,28%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69,40%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Polícia Federal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80,12%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71,27%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Poder Judiciário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76,37%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69,40%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Conselho de Medicina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75,79%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86,10%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Igreja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62,97%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68,94%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Meios de Comunicação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59,94%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68,28%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Forças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51,44%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50,00%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Sindicatos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39,05%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50,84%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Assembleia Legislativa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31,99%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35,45%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Congresso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24,06%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30,97%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14,99%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8,77%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977212"/>
              </p:ext>
            </p:extLst>
          </p:nvPr>
        </p:nvGraphicFramePr>
        <p:xfrm>
          <a:off x="4932042" y="980728"/>
          <a:ext cx="3528390" cy="5040558"/>
        </p:xfrm>
        <a:graphic>
          <a:graphicData uri="http://schemas.openxmlformats.org/drawingml/2006/table">
            <a:tbl>
              <a:tblPr/>
              <a:tblGrid>
                <a:gridCol w="1872266"/>
                <a:gridCol w="821909"/>
                <a:gridCol w="834215"/>
              </a:tblGrid>
              <a:tr h="4018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Profissão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Advogado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Sociedade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85,01%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91,23%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Congresso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75,94%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69,03%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Assembleia Legislativa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68,01%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64,55%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Sindicatos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60,95%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49,16%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Demais Forças Policiais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48,56%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50,00%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Meios de Comunicação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40,06%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31,72%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Igreja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37,03%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31,06%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Conselho de Medicina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24,21%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13,90%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Poder Judiciário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23,63%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Polícia Federal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19,88%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28,73%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Público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17,72%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30,60%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Forças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15,27%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15,39%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8,21%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16,51%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effectLst/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pt-BR" sz="1200" b="1" i="0" u="none" strike="noStrike" dirty="0"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tângulo com Canto Aparado do Mesmo Lado 8"/>
          <p:cNvSpPr/>
          <p:nvPr/>
        </p:nvSpPr>
        <p:spPr bwMode="auto">
          <a:xfrm rot="16200000">
            <a:off x="-245444" y="2488478"/>
            <a:ext cx="1584176" cy="296868"/>
          </a:xfrm>
          <a:prstGeom prst="snip2Same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com Canto Aparado do Mesmo Lado 10"/>
          <p:cNvSpPr/>
          <p:nvPr/>
        </p:nvSpPr>
        <p:spPr bwMode="auto">
          <a:xfrm rot="16200000">
            <a:off x="3928346" y="2499995"/>
            <a:ext cx="1584176" cy="296868"/>
          </a:xfrm>
          <a:prstGeom prst="snip2Same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</a:pP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confia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Clr>
                <a:schemeClr val="accent2"/>
              </a:buClr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35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105273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latin typeface="Calibri" pitchFamily="34" charset="0"/>
              </a:rPr>
              <a:t>COMPARAÇÃO PESQUISA</a:t>
            </a:r>
          </a:p>
          <a:p>
            <a:pPr algn="r"/>
            <a:r>
              <a:rPr lang="pt-BR" sz="4800" b="1" dirty="0" smtClean="0">
                <a:latin typeface="Calibri" pitchFamily="34" charset="0"/>
              </a:rPr>
              <a:t>2011-2012-2013</a:t>
            </a:r>
            <a:endParaRPr lang="pt-BR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4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16632"/>
            <a:ext cx="655272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Confiança em Profissionais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673525"/>
              </p:ext>
            </p:extLst>
          </p:nvPr>
        </p:nvGraphicFramePr>
        <p:xfrm>
          <a:off x="1403649" y="1196752"/>
          <a:ext cx="5904656" cy="452596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398911"/>
                <a:gridCol w="921569"/>
                <a:gridCol w="792088"/>
                <a:gridCol w="792088"/>
              </a:tblGrid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Profissão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2011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2012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2013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1116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Bombeiros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96,80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93,52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Médicos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84,73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Policiais Federais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76,00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81,60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78,39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Advogados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80,80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79,11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Juízes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82,50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77,23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Jornalistas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68,60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63,69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Padres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 smtClean="0">
                          <a:effectLst/>
                        </a:rPr>
                        <a:t>64,84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Empresários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51,00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Pastores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35,00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 smtClean="0">
                          <a:effectLst/>
                        </a:rPr>
                        <a:t>33,14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Políticos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11,50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09,51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Padres/Pastores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52,00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Demais Policiais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43,50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41,50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  <a:tr h="5940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Promotores de Justiça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85,40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78,53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9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QERIREBQWFBUVFRUWFxcWEBIYFRUaGBQVFxgYExgYGyYeGRkoGhcTHy8gJCcpLCwsFh4xNTIqNiYtLCkBCQoKDgwOGg8PGCwkHyUuLywsLywtLCksLC4sLCkwMCwsLC01KSwsLCwqLCwsLCwsKSksLCwsLSwsKSksLCwsLP/AABEIAI8BYQMBIgACEQEDEQH/xAAcAAEAAgIDAQAAAAAAAAAAAAAABgcEBQEDCAL/xABJEAACAQMBAwcFDQYEBwEBAAABAgMABBEhBRIxBgcTIkFRYRQycYGRFyM1QlJUcoKDlKGy0zNDY5KiwWKx0vAIFSRTc5PRwxb/xAAbAQACAgMBAAAAAAAAAAAAAAAABQEEAgMGB//EADURAAIBAgIHBQcFAAMAAAAAAAABAgMEESEFEjFBUXHRExShscEVMzRTYZHwIjJCgeEjUvH/2gAMAwEAAhEDEQA/ALxpSlAClKiPLnnIt9lruH324YZWFTw7mlb4i/iewHXGUYubwigJTdXaRI0krqiKMszMFVR3knQCq45Rc+lrDlLNGuWGm9rHDx7GILN6lwe+qi5S8rbraL793JvAHKxrlYU+gmTrqescnxrT0zp2SWc8ycCabV54dpznqyrAuvVhiXPrZ94+sYqNXO37qXPSXNw+flXMxHs3sVgUq5GnCOxIDknOp19NdkN06axu6H/BIyn+kiuqlZkm7sOXG0IDmK8nHg8plX1LLvAeqplsXn3uoyBdwxzrplkzFJ4nGqsfDq1WVK1So057UQemeTHOPY7QwsMm5Kf3Uo3JPq64f6pNSivH2P8Afd4irE5E88VxaFYrwtcQcN4nM8Y8D+8XwbXuPZVCrZNZw+wF+0rD2VtaK6iWe3dZI3GjKdPEHtBHAg6isyl7WBApSlAClKUAKUpQApSlACo9sPlclzdXVsuPeSN05/aAdVyPovkesV3cstueR2kso88jcj+m2i+zVj4Kapfk7tg2dzFcZJCth+9kbR895x1vSBVatW1JJfcc2Gjnc0ak9+yPPb/n9noOlfMbhgCNQRkHvBr6qyJhSlKAFKUoAUpSgCu+XXLm6s7voYOj3eiR+vGWOWZwdQw06oqPe6pf/wAD/wBLf66551fhD7CL88tRClVWrNTaTO4sbK3nbwlKCba4Eu91S/8A4H/pb/XT3VL/APgf+lv9dRGlau2qf9i57Ptflr7Ezi52b0HrLA32ci/jvmtlac8TfvrYY745tfYyj/Oq6pWSuKi3muei7SW2mv6xRdWyeceyuCFMhiY/FlG7qewNqpPrqUKwOorzbW+5M8s57FgFJkh7YmOmO+MnzD+HeO0WKd3umhRdaBWGtQf9P0fX7l60rC2PteO7hWaFt5W9oParDsIPZWbV9PHNHMSi4txazQpSlSYilKinOLy2XZdsXXDTyZWFD2ntdh8hcgnvyB21lGLk9VAajnP5zBs9fJrXDXTjJJ1WBT8Zh2ufir6zpgNQlxcPI7SSMzuxLMzHLMTxJNLm5eV3klYu7sWZmOrE8Sa66eUaKpRwW0kUpStxIpSlAClK2XJ7YL30628ckUbt5vSuV3u8JgEM2Nd0kZ7KhtJYsDW0qQ8t+SZ2bctCZI3BZiiq5aVYycoZhu4U4wOOTjOKj1EZKSxQClcxqWYIgLMeCqCzH0KNTUq2RzW7SucFbcxKfjTsIx611k/pqJTjH9zwIMXkZy2n2XNvxdaNiOlhJ6rjvHyXA4N6jkV6P2Dt6G+gS4t23kcfWUjirjsYHQiqr2VzAMcG7uwNNUgi7fCSTiPqVYPJDkRbbMVxatI2/jfLzFt4r27owgbxAFK7qdKecdpBJKVwDXNUQFKUoAUpSgBSlYG3Nqra28s78I1Jx2sfiqPEnA9dQ3hmZRi5NRW1lY86u3OmuVtlPUgGW8ZHGfwTH85qE19zTtIzSSHLuxZj3ljk+rJr4pJUnrycj0e1oK3pRprd57/EuDmv2709p0LHr2+E8Sh/Zn2Ar9SpnVF8h9t+SXsbk4ST3qTuwxG6x9Dbp9BarzBppbT14cjjNL23YXDa2SzXr4nNKUqwKRSlKAFKUoApvnV+EPsIvzy1EKl/Or8IfYRfnlqIUlr+8Z6Ho/4WnyQpSlai8KUpQApSlAEs5tuUJtroRMferghSOxZOCN6/M8cr3Vc9ebCxGqnDDVT3Eag+0CvRWzLwTQxSjhIiOPrKD/emVnPFOPA5HT1uo1I1V/LJ81/nkZNKUq6c4fEsoVSzEAAEkngANSTXl/ltypbaV5JcEno/MhU/FjHDTvbzz4tjsFXBz2covJ7DydDh7puj8ejGsp9BG6n2lUDTSypYLXZKFKUpgSKUpQApSu20tHmcRwo0jtwRFLMfUOzxoA6qyNn7Qkt5UlhbdlGQhAywLKU6g+VhjjxxVi8muYy4mw99ILdP+2m68x9LaonZ8r1VZWzOT2zNkGIKsMMkjdGkkrgyyMcdVXc57tBpwqpUuoLJZkYlQWHN9tbahjkmUoFRYxLdEq5RWbGVwZHIy2CwGRjWp5sLmJtIsNdyPct8kZii/lU7x9beqpLs7lql693bWwaK4hMyJ08fUkaJjGXTdbroH3QwyCN4cM1W9/t25vYbf/mMhheGZpTJbFkZURjb3AYcBLBIyOewoSRnU1VdWpPLHVX0ILIG1NmbLmisl6G2llAKIsW7v5JA3nC7oJIIBYjJGK1EPOQ93Fdx2kEkF1EkrwpcR5WboX3ZVTcYAuD1SM6FlOozWs5RI99s+SaSNZLyw6aC4j13ZkZBv7mBkBozFOhGoIAHbUZt7+4FxY3EIVpQUeaJ2UdLc+RlQ8MiZG7c24JUjql4cHWtcaaksXt+r/NoG6veUb3k0E3lLQ2t7CsDRs5WJJRnpk6QD3qbddJYn4SBCOBFbbkTtZ7e7e3nwDPI8cmBhVvI0DMwHALcQbsw/wAQccTUVe/CSXEccEc1hcW4m3pm96VZmPkzyoMMgjlLwsy6qgQkjoxnnZNnJctLFAk6mKSK2YuhMsBA6azlfHnGCcSRkjjE6k6CspQTX0AvCuaj/Iy7v5bcnacKQzb5wEZSCuBgkBmwc57e70VvwaptYPADmlKVAClKUAKrLnb25kxWan+LJ+IjU+veb1LVj3d0sSPI5CqilmJ4AAZJ9lefNq7Sa5nluG0Mrlsdw0Cr6lCj1VUup6sdXiPdCW3aVu1eyPnu6mLSlKVnaHDLkYNXjyB275XZxsxzJH73J3llAwx+ku63rqj6l3Nntzye86Jj1LgBPAOMlD6+svrWrNtU1J8xRpe27e3bW2OfXw8i5aUFKbHCilKUAKUpQBTfOr8IfYRfnlqIVL+dX4Q+wi/PLUQpLX94z0PR/wALT5IUpStReFKUoAUpSgBV7chmzs6z/wDCg9gx/aqJJq++R1uY7C0VhgiCPI7iVBI/Grtn+5nO6fa7GHP0NxSlKZHIHnvnr2v020zED1beJEx2bzjpHI9TRj6tQKtrysuzNf3shOd65mx6FkZF/pVRWqroKUdWCX0JFKUrYSK+o0LEKoLMxwqqCWYngFA1J8BUk5Hc3t1tQhoh0cGSDO4O5ocERrkGQ8eGmhyRV4cnORdhshVZd0SMVj6eZl6R2cgBFJwFycAIuM+NVq1zGnltZGJWvJHmSnnxJfsbePj0a4M7fSOqx9nefRVoQW1jse2naCNVEEZlkWPdaZgATlyx3mJxoWOPRUe2nzo70ssMUMsfQSusvSR4aSNARM1qykjpYwVm3SCWQacaiEVkWne4bM1w8RiYhyUujbx7k8DjzSLizaCZM/GU9xzRm51PePBcCCa7Q5wxKLRoiY7W7WaBpd3E9pcADc6RSSBjrE6EYG9ndGsGkjlMUcO0i150EspKy7zSBowVu7feJy2YGW5hPE9Ge4VlrfmSEWvRxSRno92Yr155CgNk85J1jmgQ2rnd88uua1nl9zJCki28huGWJ40VhJI4ik/6S6Bxl2Ub9tL8Yq6lsZ0yjHBZZfjAkGy7y4tZDPbyxzyK6pLDIVzeo8QaC5s34iaS3jUMB1WaFuJFfXL2eKFF2nF1re6EdwnUYqLgR7pVx2JPbF4myMAoCda3FlzaSeUHpXXyJrYokYZhcQsZVmRFYDBET75jbOVBxjGpkEMFjseyit7iZRFHndNwyFmO+0g3VxqQScBRpgY4Vrc1isM2BG+R9jdW+0Ik6F2tntCvTnhJEpD2omGOrNGrvEc6sMHs0zLDmqCTXJe4cwSII4I1ADW4WYTxFHOdY3LbmmgODnhWm29z9xLlbGBpT/3JSY4+HFV89vQd2q623zjbRvM9Lcuik/s4fekGmMZXrsPBmNbY0Ks/p+fnAC77yXZOzC7TPDGzdKSryF3IlZWlVI8khWYAlFXGdcZNR3avPxaR5FrDLMRwJAij/qy/9NUpLs6SNElaNlSXJRyhCyYOpU9tdNb42cNsniTgWFtTnx2hLkQrDbg8N1DI4+s53f6atHmt5RvfbPSWZ9+VXkjkbABJViVyBoDuMh9debKub/h9vcxXsPyZI5P50Kf/AJVjdUYRpYxWGAFt0pSlRApSuCcUAQTnY250cCWqnrTnLeEakE+1t0ejNVRW25V7a8su5Zwcrncj/wDGmQuPSd5vrVqaTV5682z0HR1t3e3jF7Xm+b6bBSlK0jAVyGIIKnBBBBHEEHII9Bwa4pQBf3JfbQvLWKcaFlw4+S69Vx/MD6sVtaqjmn250c0lo50l66fTUdYD0oAfqGrXp1RnrwTPPNIW3dq8obtq5P8AMBSlK2lEUpSgCm+dX4Q+wi/PLUQqX86vwh9hF+eWohSWv7xnoej/AIWnyQpSlai8KUpQApSvqKJnZURSzMcKqjLMe4CghvDMy9i7Ja7uIrdf3jAN4INXP8ufXivQiIAABoAMColyB5F+RIZZsGeQYPaI10O4p9OCT2kDuFS+m1tScI4vazh9L3quaqUP2x8XvYpSlWROeRLx96SRjxaR29rk/wB66ayNpRbk8yfJllX2SMP7V37D2FPezLBbIXc8exUHa0jcFXx7eAydK6PFJYsyMKKJmYKilmY4VVUszE8AoGpPgKt/kLzKgbs+0wCdCtuDoO339h5x/wAA07yeFSjkjyDtNiwvczurShcyXD4CoO1YgfMX8W7ewDs2htn/AJmu0dnW7vbzxohicSY6RHRXSRGH7snqnGuG7CdFtW5c8qeS3sgyOUPLWG0l/wCXxYW6e3ZrdSmIC5DrDGSCMFmXAHhjOSM6u3SfbWxpFuFjMxG9FJGxEcjqFkjZdd+Mhve3BwQVfFQmIjcjFw8jR9CYnkc5njh6VVcs3/etLwK+92RyEis2HbCbOnjvCXgmMnRX0QP/AEk8gkVJXjHxJdx47lToGTOPjVpUEso7fUg62u3m3JQ27M3QAu2mLhVJsrmQY6olTpLWUYHWG7wANdmx7ASTRpAWS3v4hPZyYLeR3VuWYRtjQbmZY+zKBU+LUil5p0e7vX/Zx3DBiwJbpElVunhKE4UiVUlWTsJAwQuDImurHYVnHEziKJN4IrMXkclizbo85mLEnQYGewUa8cMI5t/nmBF9j82D3EIG0veZEuZHUWspVWhaRZjE3budNvuuu8uRgg1JNrcptn7Hj3HdUPXYRJ1pWLsXYhRqMsScnAyaq7lZz13NzmOyBtYj8c4M7D0jKx+rJ8RUAlnRk1VjMZCzzNKzb6keayn4wOu9nJzj02I20551MlwROBYHKXnvup8pZqLVPlHDzH1nqJ6AGPjVd3Nw8rmSV2kc8Xd2dz6WYk110q9CnGmsIoDL2f0HvvlHSfs26LoyB77pu9JkHqcdezuPZiUpWZJ9vOxVULMVTe3FLEqm8ctuDguTqccTWRBPCIJUeItMzIY5N8hYwPODLnrZBOO4449mJSjABVr/APD63v18P4cB9jTf/arO62rJLFDC5G5AGEYC4PWOTvH43hngCRVnf8Pqe+357ktx7Wn/APlVrr3UvzeQy6KUpSQgVE+cnbnk1myKcPP70veAR12Hdhc695FSs1SfOHtvyq9cKcpADEvdkH3w/wA3V+oKr3E9SHMaaKtu3uFjsWb9PEjIFKUpQd6KUpQApSlAHdZ3jQyJLHo8bB19IPA+B1B8Ca9BbK2itxDHNH5sihh6xwPiOHqrzvVmc0e28rLZsfNzLH9Fj1wPQxDfXq5aVMJavEQactu0pKqtsfJ9H6lj0pSmZxopSlAFN86vwh9hF+eWohUv51fhD7CL88tRCktf3jPQ9H/C0+SFKUrUXhSlKAFbzkpypNhIX6GOUNoSRiUDTIjfgBpndxqe0Vo6VlGTi8Ua6tKNWDhNYpl+8n+U8F8m9A2oxvI2jp9If3GhrbV50sL+SCRZYWKOvAj8Qw7VPaKu7khyoS/g6QDddTuyJ8lsZ071I1B/uDTOhX7TJ7Ti9JaLdr+uGcPLn1N7SlKtCY863XN9c3m1723hG6q3Du8rA7kaSt0o+k+6+ijjjsGtXLszZFtsW0dYULbqPI2N0z3BRSzY4bzYGgGg7MVvLnKJK0agvuswGMb7BcDOOPmqPZVF7T2y90INpXY6K4hgVg0TOUVZcvaXKJk9Uyq9vImurAnGlXNeVfBPYvEDcXnK6O/mt7y7ea3s1jljnt2GVBlicxOwAzJFLHvhWwetGAvHNaXZ90+z7m3dGMxgBjiZVZjc2xUzJHngcwmQp3vur+6Oe+5EDxjBHkssWQRjq200o30Gnn2l2yMB2RyGt1suwm2rL0LW4tGsRHbSyICI2MYLo8A3cB45ljdF1HRzvnR624qKeWX51Ay+VOxHe7tZrKIXFvezRSsRgpHvR9HcM2hBimtWwc4GY88SMybk7yBhshciaQ3Mckscqi4VW6IRIFTrNnJUAdfTRV7snK2htaz2LaDfbo413ujjBLOxLFtyJSc4ydBoqjHACqN5bc5FztMlD7zb56sKk9buMzDzz4eaPHGa1U4TqrBZLiBPuWvPake9Ds3dlfgZ2GYl7+jH7w+Pm/S4VUm0ppbgeV3Ewld3KHekzMMDeBKY6sfEDGmQQBoawKUzp0Y01+kkUpXfdwIm5uSCTejVmwjLuMc70ZzxK940OdK2knRWXs7ZrTmQIUHRxvKd9woKpjO7ni2owO2uLHZc05IhjeTdDMd1GIAVGc5IHHCnA7TpWNLEVJV1IIOoZSCD4g6g1H0QHApnvOB3nOB4nAJx6AaU/wB/79o9tZAbblLyeaxlSJpI5C0ayZjLkLnRg2VHBxIvf1dQp0rU1wqgcNK5rFJpZgKu7mAs8Wl1Ljz5woOOISNOHeMuw9RqkCcV6a5stkG12XaIwIZk6VgRghpSZMEdhG8F9VVL2WFPDiQyUUpSk5Bo+WW3fI7SWUefjcj+m2in0DVj4KaogD1+J4nxPjU251NudNcrbKepAMt4yMP7Jj+c1CaU3U9aeHA7jQ1t2NvrPbLP+t3X+xSlKrDkUpSgBSlKAFZ2xNqm0uIrhf3bZYfKQ6Ovj1SceIFYNKlPB4oxnFTi4y2PI9HwTB1V1OVYAgjgQRkGuyoPzU7c6W2Nux69uQB4xtkp7CGX0KO+pxTuE9eKkjzi5oOhVlTe5/8AngKUpWZXKb51fhD7CL88tRCpfzq/CH2EX55aiFJa/vGeh6P+Fp8kKUpWovClKUAKUpQAqQ8g9tm1vYyT1JSIn+scIfU5HqZqj1cPnBxoezHEHsxWUZOLTRqrUo1qbpy2NYHpOlQP3Qx30pt20OJwPcK/AnjVUfLHZsdlLKk2kB6WaMZwHgnIF/aqflKxW5Qcc6Dgat2tVyg5NW+0Iugu4xIm8GGrAgjgVZSCDjI0PAkVahJReZRK92bzcG93o7wYjWQGQgFGkmiCp08GBgxT25iL4PVePTXOJDy+5yodlr0UYEtyQN2LPVQdjTEcB3LxPgNRpOcbnWW0DWezyGmA3XkGCkGNN1expB3cF7cnSqRkkLEsxLMxJZmJLMTxLE6k+Jq9RoSqfqqbNyJMvbO2pryZp7lzJI3aeCjsVF4Ko7h+J1rCpSmaSSwRIpSlAClKUAbXk7ynuNnyNLasFd1CksCwKhwxG7nGuMZ4gFsYJzWskfJLHtJJySTqc6k6n0nWu23td9ZD0kadGm+A7EGTUDci01fBJx4ezoqEljiB2XFo6bvSIyb6B13gRvI2cMveDg61vdrcpYZrG3tUtkjkiILTBEG/kHpN0DzMsItfjAHzeB0DSE43iTgBRlicKOCrngoydBprXMEYZlUsEDMqlmzurkgbzY7BxPoocU8MdwHxSuy4iCuyhlcKzKHXO6+CRvLnsPEV1k1IG75F8njf30FtjKFt+XwiTBfPp0X0uK9SgYquuZjkebS2N1MuJrkAgEapENUB7i3nn0qDwqxqTXdXXngtiMRWBtzay2tvLO/CNScfKPBVHiSQPXWfVZ87m3MmKzU90sn4iNT695vqrS+rPUg2XLK37xXjT3b+W8ruadpGaRzl3Ysx7yxyfVk18UpSU9ESSyQpSlBIpSlAClKUAKUpQBuuR+3PI7yKUnCE9HJ9ByBk+ht1vQDV8A15tIq6+bvbvlVmgY5kh96fJ1OAN1j6V3fXmr9pU2wZzGnrbKNdcn6dPsSilKUwOVKb51fhD7CL88tRCpfzq/CH2EX55aiFJa/vGeh6P+Fp8kKUpWovClKUAKUpQApSvmU4BPgaAPvFKs3/APgR8n8KVZ7vMTe2KJYta3lHs2S5tZoYJWgkdCqyLxU/2B4EjBAOhBwa2VKbp4ZnDnkS+2c9tLJBKhSSJirKewju7wRgg9oIPbW55D2FtPdot6zLEo6VmzGIwI+swn3/AIjABerrlgMHOl2843Nym04+kjwl0gwjnzXHHo5cfFznB4qT2gkHz1f7PkgkaGeNo5EOGRhqD3jsI7mGh7KdUqyrQaTwZJsOVdhBBdSxWrM8akEOzRkNvAOpjKaFN1lwSST4VqKAVmbH2PLdzJBbrvSOdBkAAZGWJPYM5OMnGdKsL9KzZJ2W9xbi1mSSJmuGdTFIHIRFGN4ON7U6vjAxkLmtfXbdWrxO0cilXQ4ZSRlT3HBIzXVQgFKUqQFKUoA++hbc6XHU3zHvdm+FDFfTgg11sNKkLct7g7PGztOiHx95+k/aFt0nOOj3MJueGc46tR+oi3vQGVtO+Ez74ijh6qruxLheqMb2PlEYyfDs4CZ81fN8doTC4uE/6WI8CNJ3B8wDtQfG7/N11x0c3fNtJtNhLKGjtFOr8GmxxWLw734DgMnh6FsrJIY0iiUIiAKqqMBQOAAqjc3CgtSG3yIO4ClKUqIOq7uViR5HOFRSzE8AAMk+yvPm1tptczy3D8ZGLY+SOCr6lCj1VZnOvtzo4EtVPWnOW8I0IJ9rbo9G9VUUtu54vV4HX6CttWm6z2vJcl1fkKUpVI6IUpSgBSlKAFKUoAUpSgBUp5uNueTXiqxwk+I27g2fez7SV+vUWofAkHsIOCD2EHsNZQk4yTRpr0Y1qcqct6PSdK03JHbnllpFMfOxuyDuddG9WdR4EVuaeRaksUeb1ISpycJbVkU3zq/CH2EX55aiFS/nV+EPsIvzy1EKTV/eM9A0f8LT5IUpStReFKUoAUpSgBW15K7LNzeW8WNN8O3giHebPgcBfrVqiccatrmy5LG3iNzMuJZgN0EapHxAPczHBI8FHZW6hT15pC/SN0reg3veS5/4TilMUpyeenNKUoJFR3lhyFttpxhZwVdfMlTAkTwz8Ze9Tp6DrUipUxk4vFAeZeVvN3ebNJaROkhHCeMEpj+IOMZ9OniajtrdvEwkicowBwynDDeUqd1hqDgkZGuteuyM8ahfKHmh2fdkuIzbyHUvAQoJ45ZCChPecZ8aY071YYVETiedppS7M7nLMxZieJZiSSfEkk192VoZpEiUqGdgql2IXJ0GSAcZOB66sfanMLdoc208Mw10kDxN4cN4E+yoxec3O0rc5a3IKnIZbi34g5DKekDDsIOAauRrU5LKSA1/Knk4+z7lraRkZgN7qEnqnzS+mASNcZNamsyfZk4IEitkAKN6RWwBnAHWOBqdPGsqy5J3c37KAt9rCPzOK2KSSzZJqaVONnczG05tWSKEfxJ1Jx3gRB/86mWxOYOFCGvLh5v8Ea9EnoY5Ln1Fa1TuaUd/2IxKbsrKSeQRQI0sjcERSzHxwOA8ToKtvkTzI4KzbTweBFurZH27Dzvorp3kjSrP2Lyet7JOjtYUiXt3VwW8Xbix8STWxqhVvJSyjkvEg+IogoCqAqgAAAAAAcAAOAr7pSqICuC2K5rA27YPPbywxSdE0ild/dJ3QdDgAjXGe3tqHsMopNpN4FI8q9teWXcswOUzuR/QTIXHpO831q1NWEOZuT50n3Y/qU9xyT52v3Zv1KVSoVZPFryO5p6SsacFCM8ksNkuhXtKsL3HJPna/dm/Up7jknztfuzfqVj3arw8jP2tZ/M8JdCvaVYXuOSfO1+7N+pT3HJPna/dm/Uo7tV4eQe1rP5nhLoV7SrC9xyT52v3Zv1Ke45J87X7sf1KO7VeHkHtaz+Z4S6Fe0qwvcck+dr92b9SnuOSfO1+7N+pR3arw8g9rWfzPCXQr2lWF7jknztfuzfqU9xyT52v3Zv1KO7VeHkHtaz+Z4S6Fe0qwvcck+dr92b9SnuOSfO1+7N+pR3arw8g9rWfzPCXQxeanbfRXD2zHqzjeXwkUf3Qf0CrbqsrbmkmjdJEu1DIysp8mbQqQR+98KswcKYW6nGOrJHL6WqUKtbtKMscduTWa54bSnOdX4Q+wi/PLUQq3eV/N419cdOs4j97VN0wlvNLHOd8fK/CtJ7jknztfuzfqVTq0KkptpD2y0na07eEJTwaXB9CvaVYXuOSfO1+7N+pT3HJPna/dm/UrX3arw8i37Ws/meEuhXtKsReZx+27X1Wx/UrKh5nY/j3Mh+jHGv+e9Uq2qcDGWmLRfz8H0KxrvsbGSd+jgRpH7kGcfSPBR4nAq37HmwsY8FkaU/xJGI9ajCn2VJrSxjhUJEixqOCooUewVthZv8AkyjW0/TS/wCKLb+uS9fQgvI/mzETLPeYdwcrENUQ9hc/HYd3AeOhqwaUq/CnGCwiczcXNS5nr1Hj5LkKUpWZ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61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16632"/>
            <a:ext cx="655272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Confiança em Instituições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806304"/>
              </p:ext>
            </p:extLst>
          </p:nvPr>
        </p:nvGraphicFramePr>
        <p:xfrm>
          <a:off x="1403648" y="980724"/>
          <a:ext cx="6120680" cy="45533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1736"/>
                <a:gridCol w="903052"/>
                <a:gridCol w="1012946"/>
                <a:gridCol w="1012946"/>
              </a:tblGrid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78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Forças Armadas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89,60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84,73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OAB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90,60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91,79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Policia Federal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82,60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80,12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Conselho Federal Medicina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75,60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75,79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Poder Judiciário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81,70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76,37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Igreja Católica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61,90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62,97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Meios de Comunicação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61,50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59,94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Sindicatos Trabalhadores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37,30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39,05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4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Demais Formças Policiais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52,20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51,44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4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Assembléias Legislativas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26,80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31,99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Congresso Nacional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26,20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Partidos Políticos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14,80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Ministério Público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87,10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82,28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80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16632"/>
            <a:ext cx="655272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Confiança em Instituições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507953"/>
              </p:ext>
            </p:extLst>
          </p:nvPr>
        </p:nvGraphicFramePr>
        <p:xfrm>
          <a:off x="1403648" y="980724"/>
          <a:ext cx="6120680" cy="45533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1736"/>
                <a:gridCol w="903052"/>
                <a:gridCol w="1012946"/>
                <a:gridCol w="1012946"/>
              </a:tblGrid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78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Forças Armadas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89,60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84,73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OAB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90,60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91,79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Policia Federal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82,60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80,12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Conselho Federal Medicina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75,60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75,79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Poder Judiciário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81,70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76,37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Igreja Católica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61,90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62,97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75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Meios de Comunicação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61,50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59,94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47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Sindicatos Trabalhadores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37,30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39,05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4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Demais Formças Policiais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52,20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51,44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4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Assembléias Legislativas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26,80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31,99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Congresso Nacional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26,20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Partidos Políticos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14,80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14,99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7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Ministério Público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87,10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82,28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25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Avaliação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sua avaliação, a atuação da OAB nacional está sendo?</a:t>
            </a:r>
            <a:endParaRPr lang="pt-BR" sz="20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5007363"/>
              </p:ext>
            </p:extLst>
          </p:nvPr>
        </p:nvGraphicFramePr>
        <p:xfrm>
          <a:off x="899592" y="1340768"/>
          <a:ext cx="6840760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77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Avaliação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sua opinião, a imagem da OAB nacional, de uma maneira geral nos últimos 12 meses?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1653915"/>
              </p:ext>
            </p:extLst>
          </p:nvPr>
        </p:nvGraphicFramePr>
        <p:xfrm>
          <a:off x="971600" y="1124744"/>
          <a:ext cx="6696744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87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Contribuição da OAB para a imagem dos advogados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 uma maneira geral, qual a sua opinião sobre a atuação da OAB nacional</a:t>
            </a:r>
            <a:r>
              <a:rPr lang="pt-BR" sz="2000" baseline="0" dirty="0"/>
              <a:t> </a:t>
            </a:r>
            <a:r>
              <a:rPr lang="pt-BR" sz="2000" dirty="0"/>
              <a:t>nos últimos anos?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4356238"/>
              </p:ext>
            </p:extLst>
          </p:nvPr>
        </p:nvGraphicFramePr>
        <p:xfrm>
          <a:off x="1547664" y="1556792"/>
          <a:ext cx="604867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712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Notícias sobre a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Pelo que o (a)Sr.(a) acompanha, as noticias divulgadas, recentemente, pela imprensa sobre a OAB nacional são?</a:t>
            </a:r>
          </a:p>
          <a:p>
            <a:endParaRPr lang="pt-BR" sz="2000" dirty="0"/>
          </a:p>
          <a:p>
            <a:r>
              <a:rPr lang="pt-BR" sz="2000" dirty="0"/>
              <a:t>* Neutro – nem favoráveis, nem desfavoráveis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3141324"/>
              </p:ext>
            </p:extLst>
          </p:nvPr>
        </p:nvGraphicFramePr>
        <p:xfrm>
          <a:off x="1475656" y="1340768"/>
          <a:ext cx="6120680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41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Calibri" pitchFamily="34" charset="0"/>
              </a:rPr>
              <a:t>Ações e Iniciativa da OAB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572940"/>
              </p:ext>
            </p:extLst>
          </p:nvPr>
        </p:nvGraphicFramePr>
        <p:xfrm>
          <a:off x="899592" y="1052736"/>
          <a:ext cx="7128792" cy="4233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0319"/>
                <a:gridCol w="832559"/>
                <a:gridCol w="832559"/>
                <a:gridCol w="1023355"/>
              </a:tblGrid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2011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2012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2013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42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Luta pelo Simples às sociedades de advogados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9,5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Defesa do CNJ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Luta para que a justiça funciona das 9h às 18h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Defesa do direito para que os advogados possam conversar reservadamente com seus clientes em qualquer circunstância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Previdência do advogado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42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Luta pela dignidade dos honorários de sucumbência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Defesa das prerrogativas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Luta pelas férias para advogados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Atualização Profissional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Zelo pela ética profissional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Defesa do advogado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42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Preparação dos advogados pelo processo eletrônico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Luta contra a PEC do calote (precatórios)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3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Calibri" pitchFamily="34" charset="0"/>
              </a:rPr>
              <a:t>Atuação da OAB em defesa dos advogados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01317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Em sua opinião, a OAB, como entidade representativa da classe, dever ser:</a:t>
            </a:r>
          </a:p>
          <a:p>
            <a:r>
              <a:rPr lang="pt-BR" sz="2000" b="1" dirty="0"/>
              <a:t>a) </a:t>
            </a:r>
            <a:r>
              <a:rPr lang="pt-BR" sz="2000" dirty="0"/>
              <a:t>Uma entidade de representação que deve zela pela imagem institucional dos advogados, avaliando as situações especificas em caso de reclamação ou acusação contra um advogado?</a:t>
            </a:r>
          </a:p>
          <a:p>
            <a:r>
              <a:rPr lang="pt-BR" sz="2000" b="1" dirty="0"/>
              <a:t>b) </a:t>
            </a:r>
            <a:r>
              <a:rPr lang="pt-BR" sz="2000" dirty="0"/>
              <a:t>Uma entidade de representação que deve defender os advogados em qualquer  situação, independentemente do tipo de reclamação ou acusação ?</a:t>
            </a:r>
          </a:p>
          <a:p>
            <a:pPr marL="457200" indent="-457200">
              <a:buAutoNum type="alphaLcParenR"/>
            </a:pP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0539915"/>
              </p:ext>
            </p:extLst>
          </p:nvPr>
        </p:nvGraphicFramePr>
        <p:xfrm>
          <a:off x="971600" y="1196752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04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Calibri" pitchFamily="34" charset="0"/>
              </a:rPr>
              <a:t>Informação sobre atuação OAB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01317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Pensando nas ações e iniciativas pela OAB nacional, o(a) </a:t>
            </a:r>
            <a:r>
              <a:rPr lang="pt-BR" sz="2000" dirty="0" err="1"/>
              <a:t>Sr</a:t>
            </a:r>
            <a:r>
              <a:rPr lang="pt-BR" sz="2000" dirty="0"/>
              <a:t> </a:t>
            </a:r>
            <a:r>
              <a:rPr lang="pt-BR" sz="2000" dirty="0" smtClean="0"/>
              <a:t>.(</a:t>
            </a:r>
            <a:r>
              <a:rPr lang="pt-BR" sz="2000" dirty="0"/>
              <a:t>a) diria:</a:t>
            </a:r>
          </a:p>
          <a:p>
            <a:r>
              <a:rPr lang="pt-BR" sz="2000" dirty="0"/>
              <a:t>a)Se sente bem informado sobre as ações e iniciativas da OAB nacional.</a:t>
            </a:r>
          </a:p>
          <a:p>
            <a:r>
              <a:rPr lang="pt-BR" sz="2000" dirty="0"/>
              <a:t>b)Se sente razoavelmente informado sobre as ações e iniciativas da OAB nacional.</a:t>
            </a:r>
          </a:p>
          <a:p>
            <a:r>
              <a:rPr lang="pt-BR" sz="2000" dirty="0"/>
              <a:t>c)Se sente mal informado sobre as ações e iniciativas da OAB nacional</a:t>
            </a:r>
          </a:p>
          <a:p>
            <a:endParaRPr lang="pt-BR" sz="2000" dirty="0"/>
          </a:p>
          <a:p>
            <a:r>
              <a:rPr lang="pt-BR" sz="2000" dirty="0"/>
              <a:t>* A alternativa  - c -  só encontra-se na pesquisa 2011.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9515042"/>
              </p:ext>
            </p:extLst>
          </p:nvPr>
        </p:nvGraphicFramePr>
        <p:xfrm>
          <a:off x="1187624" y="1196752"/>
          <a:ext cx="6336704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394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Calibri" pitchFamily="34" charset="0"/>
              </a:rPr>
              <a:t>Conhecimento Presidente da OAB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O(a) Sr.(a) conhece o atual presidente da OAB nacional?</a:t>
            </a:r>
          </a:p>
          <a:p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1857234"/>
              </p:ext>
            </p:extLst>
          </p:nvPr>
        </p:nvGraphicFramePr>
        <p:xfrm>
          <a:off x="1691680" y="1628800"/>
          <a:ext cx="516632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7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tângulo 1"/>
              <p:cNvSpPr/>
              <p:nvPr/>
            </p:nvSpPr>
            <p:spPr>
              <a:xfrm>
                <a:off x="356770" y="692696"/>
                <a:ext cx="8568952" cy="5496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Para a Pesquisa de Satisfação 2013 da OAB empregou-se a metodologia de pesquisa quantitativa. Essa metodologia consiste em sortear uma amostra representativa do universo estudado para que sejam identificadas opiniões e percepções do momento.  </a:t>
                </a:r>
              </a:p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No presente estudo duas amostras foram levantadas: uma amostra representativa dos Advogados filiados à OAB e outra amostra representativa da Sociedade como um todo. O tamanho do amostra é dado pela seguinte fórmula: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𝐴𝑚𝑜𝑠𝑡𝑟𝑎</m:t>
                      </m:r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latin typeface="Cambria Math"/>
                            </a:rPr>
                            <m:t>∙</m:t>
                          </m:r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  <m:r>
                            <a:rPr lang="pt-BR" sz="2400" i="1">
                              <a:latin typeface="Cambria Math"/>
                            </a:rPr>
                            <m:t>∙(1−</m:t>
                          </m:r>
                          <m:r>
                            <a:rPr lang="pt-BR" sz="2400" i="1">
                              <a:latin typeface="Cambria Math"/>
                            </a:rPr>
                            <m:t>𝑝</m:t>
                          </m:r>
                          <m:r>
                            <a:rPr lang="pt-BR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Em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𝛼</m:t>
                        </m:r>
                        <m:r>
                          <a:rPr lang="pt-BR" sz="2400" i="1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indica o valor que representa o nível de confiança escolhido para a estimativa; </a:t>
                </a:r>
                <a:r>
                  <a:rPr lang="pt-BR" sz="2400" i="1" dirty="0"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 representa a porcentagem de se escolher uma alternativa e </a:t>
                </a:r>
                <a:r>
                  <a:rPr lang="pt-BR" sz="2400" i="1" dirty="0" err="1">
                    <a:latin typeface="Calibri" pitchFamily="34" charset="0"/>
                    <a:cs typeface="Calibri" pitchFamily="34" charset="0"/>
                  </a:rPr>
                  <a:t>E</a:t>
                </a:r>
                <a:r>
                  <a:rPr lang="pt-BR" sz="2400" i="1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indica a margem de erro escolhida. </a:t>
                </a:r>
              </a:p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O nível de confiança é uma medida da probabilidade que certo resultado pertença ao intervalo dado pela margem de erro.  Ou seja, para um nível de confiança de 95%, se fossem realizadas 100 amostras para uma estimativa qualquer, 95 dessas amostras teriam resultados dentro do intervalo de confiança construído a partir da margem de erro. </a:t>
                </a:r>
              </a:p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Para a pesquisa, foi utilizado um nível de confiança de 95%, o que leva a um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𝛼</m:t>
                        </m:r>
                        <m:r>
                          <a:rPr lang="pt-BR" sz="2400" i="1">
                            <a:latin typeface="Cambria Math"/>
                          </a:rPr>
                          <m:t>/2</m:t>
                        </m:r>
                      </m:sub>
                    </m:sSub>
                    <m:r>
                      <a:rPr lang="pt-BR" sz="2400" i="1">
                        <a:latin typeface="Cambria Math"/>
                      </a:rPr>
                      <m:t>=1,96</m:t>
                    </m:r>
                  </m:oMath>
                </a14:m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 e Margem de Erro de 3%. Como não conhecemos a real estimativa de </a:t>
                </a:r>
                <a:r>
                  <a:rPr lang="pt-BR" sz="2400" i="1" dirty="0"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, adota-se a convenção de adotar p=0.50. Diante desses parâmetros, obtemos um tamanho de amostra de 1068 entrevistas. </a:t>
                </a:r>
              </a:p>
              <a:p>
                <a:r>
                  <a:rPr lang="pt-BR" sz="2400" dirty="0">
                    <a:latin typeface="Calibri" pitchFamily="34" charset="0"/>
                    <a:cs typeface="Calibri" pitchFamily="34" charset="0"/>
                  </a:rPr>
                  <a:t>Note que o cálculo do tamanho da amostra não depende do tamanho da população que se quer estudar. Dessa forma, tanto para a sociedade quanto para os advogados o tamanho da amostra representativa para esses dois universos é o mesmo. </a:t>
                </a: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0" y="692696"/>
                <a:ext cx="8568952" cy="5496761"/>
              </a:xfrm>
              <a:prstGeom prst="rect">
                <a:avLst/>
              </a:prstGeom>
              <a:blipFill rotWithShape="1">
                <a:blip r:embed="rId2"/>
                <a:stretch>
                  <a:fillRect l="-427" r="-783" b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6876256" y="140448"/>
            <a:ext cx="201622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Metodologia</a:t>
            </a:r>
          </a:p>
          <a:p>
            <a:endParaRPr lang="pt-BR" sz="25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184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12474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67744" y="116214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latin typeface="Calibri" pitchFamily="34" charset="0"/>
              </a:rPr>
              <a:t>COMPARAÇÃO PESQUISA</a:t>
            </a:r>
          </a:p>
          <a:p>
            <a:pPr algn="r"/>
            <a:r>
              <a:rPr lang="pt-BR" sz="4800" b="1" dirty="0" smtClean="0">
                <a:latin typeface="Calibri" pitchFamily="34" charset="0"/>
              </a:rPr>
              <a:t>2011-2012-2013</a:t>
            </a:r>
            <a:endParaRPr lang="pt-BR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5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16632"/>
            <a:ext cx="655272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Confiança em Profissionais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673687"/>
              </p:ext>
            </p:extLst>
          </p:nvPr>
        </p:nvGraphicFramePr>
        <p:xfrm>
          <a:off x="1043608" y="1268760"/>
          <a:ext cx="6408713" cy="3841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218"/>
                <a:gridCol w="1070349"/>
                <a:gridCol w="1123866"/>
                <a:gridCol w="856280"/>
              </a:tblGrid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Profissão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91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Bombeiros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96,50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96,64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Médicos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87,20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87,59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Jornalistas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70,52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Juízes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66,00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74,70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76,40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Policiais Federais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71,90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69,59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Advogados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42,00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63,50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68,75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Políticos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  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  7,10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  8,58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Padres/Pastores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52,40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61,29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Demais Policiais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41,80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43,66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Promotores Justiça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78,82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5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16632"/>
            <a:ext cx="655272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Confiança em Instituições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20880"/>
              </p:ext>
            </p:extLst>
          </p:nvPr>
        </p:nvGraphicFramePr>
        <p:xfrm>
          <a:off x="827584" y="1124744"/>
          <a:ext cx="669674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149"/>
                <a:gridCol w="1118453"/>
                <a:gridCol w="1174377"/>
                <a:gridCol w="894765"/>
              </a:tblGrid>
              <a:tr h="389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301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Forças Armadas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88,50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84,61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9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Conselho Federal de Medicina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85,10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86,10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1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Meios de Comunicação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68,28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OAB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83,00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83,49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Igreja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66,70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68,94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1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Polícia Federal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67,00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75,40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71,27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1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Poder Judiciário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63,00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70,40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69,40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Sindicato dos Trabalhadores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61,00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46,50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50,84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Assembleia Legislativa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29,00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32,60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35,45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3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Partidos Políticos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11,50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08,77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6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Congresso Nacional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34,20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30,97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Ministério Público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74,30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69,40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Demais Forças Policiais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49,30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0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Imagem advogados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08518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uma maneira geral,</a:t>
            </a:r>
            <a:r>
              <a:rPr lang="pt-BR" sz="2000" baseline="0" dirty="0" smtClean="0"/>
              <a:t> </a:t>
            </a:r>
            <a:r>
              <a:rPr lang="pt-BR" sz="2000" dirty="0" smtClean="0"/>
              <a:t>a imagem que o(a) Sr.(a) tem dos advogados é?</a:t>
            </a:r>
          </a:p>
          <a:p>
            <a:endParaRPr lang="pt-BR" sz="2000" dirty="0" smtClean="0"/>
          </a:p>
          <a:p>
            <a:r>
              <a:rPr lang="pt-BR" sz="2000" dirty="0" smtClean="0"/>
              <a:t>Na pesquisa 2011, as alternativas eram: muito positiva, pouco positiva, pouco negativa, muito negativa.</a:t>
            </a:r>
          </a:p>
          <a:p>
            <a:r>
              <a:rPr lang="pt-BR" sz="2000" dirty="0" smtClean="0"/>
              <a:t>Na pesquisa 2012, as alternativas eram: positiva e negativa.</a:t>
            </a:r>
            <a:r>
              <a:rPr lang="pt-BR" sz="2000" baseline="0" dirty="0" smtClean="0"/>
              <a:t> </a:t>
            </a:r>
            <a:endParaRPr lang="pt-BR" sz="20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1184220"/>
              </p:ext>
            </p:extLst>
          </p:nvPr>
        </p:nvGraphicFramePr>
        <p:xfrm>
          <a:off x="1493912" y="1124744"/>
          <a:ext cx="59584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72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Conhecimento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Na pesquisa 2011as alternativas eram: conhece bem entidade, conhece um pouco, conhece mais ou menos, conhece de ouvir falar, nunca ouviu falar.</a:t>
            </a:r>
          </a:p>
          <a:p>
            <a:r>
              <a:rPr lang="pt-BR" sz="2000" dirty="0" smtClean="0"/>
              <a:t>Na pesquisa 2012, tínhamos duas perguntas. A primeira  com as alternativas: conhece e não conhece . E para os que conhecem, se conhece muito, conhece pouco ou se ouviu falar.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1487823"/>
              </p:ext>
            </p:extLst>
          </p:nvPr>
        </p:nvGraphicFramePr>
        <p:xfrm>
          <a:off x="899592" y="1052736"/>
          <a:ext cx="72008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2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Atuação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15314"/>
            <a:ext cx="74888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 na sua opinião, a atuação da OAB nos últimos anos :</a:t>
            </a:r>
            <a:endParaRPr lang="pt-BR" sz="2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8295216"/>
              </p:ext>
            </p:extLst>
          </p:nvPr>
        </p:nvGraphicFramePr>
        <p:xfrm>
          <a:off x="1115616" y="1196752"/>
          <a:ext cx="6696744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72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2000" y="122342"/>
            <a:ext cx="43924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Ações e iniciativas OAB</a:t>
            </a:r>
            <a:endParaRPr lang="pt-BR" sz="3200" b="1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366784"/>
              </p:ext>
            </p:extLst>
          </p:nvPr>
        </p:nvGraphicFramePr>
        <p:xfrm>
          <a:off x="539552" y="836712"/>
          <a:ext cx="7776864" cy="5314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2044"/>
                <a:gridCol w="1120989"/>
                <a:gridCol w="1177038"/>
                <a:gridCol w="896793"/>
              </a:tblGrid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6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os órgãos públicos paguem suas dívidas (precatórios) em dia.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9,1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8,7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7,12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3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a justiça funciona das 9h às </a:t>
                      </a:r>
                      <a:r>
                        <a:rPr lang="pt-BR" sz="1300" u="none" strike="noStrike" dirty="0" smtClean="0">
                          <a:effectLst/>
                        </a:rPr>
                        <a:t>18h.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8,8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8,5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7,68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3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pela punição dos envolvidos no </a:t>
                      </a:r>
                      <a:r>
                        <a:rPr lang="pt-BR" sz="1300" u="none" strike="noStrike" dirty="0" smtClean="0">
                          <a:effectLst/>
                        </a:rPr>
                        <a:t>mensalão.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8,7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8,5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7,59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Pedido de devolução dos passaportes diplomáticos dos filhos do ex-Presidente Lula.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8,5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7,35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Extinção da pensão dos </a:t>
                      </a:r>
                      <a:r>
                        <a:rPr lang="pt-BR" sz="1300" u="none" strike="noStrike" dirty="0" smtClean="0">
                          <a:effectLst/>
                        </a:rPr>
                        <a:t>ex-governadores.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8,3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7.2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6,9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6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Defesa do </a:t>
                      </a:r>
                      <a:r>
                        <a:rPr lang="pt-BR" sz="1300" u="none" strike="noStrike" dirty="0" smtClean="0">
                          <a:effectLst/>
                        </a:rPr>
                        <a:t>CNJ.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93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Luta para que os advogados possam entrevistar, conversar reservadamente com seus clientes em qualquer </a:t>
                      </a:r>
                      <a:r>
                        <a:rPr lang="pt-BR" sz="1300" u="none" strike="noStrike" dirty="0" smtClean="0">
                          <a:effectLst/>
                        </a:rPr>
                        <a:t>circunstancias.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8,2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5,31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Defesa do Ficha </a:t>
                      </a:r>
                      <a:r>
                        <a:rPr lang="pt-BR" sz="1300" u="none" strike="noStrike" dirty="0" smtClean="0">
                          <a:effectLst/>
                        </a:rPr>
                        <a:t>Limpa.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5,38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3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Luta pela manutenção do </a:t>
                      </a:r>
                      <a:r>
                        <a:rPr lang="pt-BR" sz="1300" u="none" strike="noStrike" smtClean="0">
                          <a:effectLst/>
                        </a:rPr>
                        <a:t>Exame </a:t>
                      </a:r>
                      <a:r>
                        <a:rPr lang="pt-BR" sz="1300" u="none" strike="noStrike">
                          <a:effectLst/>
                        </a:rPr>
                        <a:t>da </a:t>
                      </a:r>
                      <a:r>
                        <a:rPr lang="pt-BR" sz="1300" u="none" strike="noStrike" smtClean="0">
                          <a:effectLst/>
                        </a:rPr>
                        <a:t>Ordem.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 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>
                          <a:effectLst/>
                        </a:rPr>
                        <a:t>8,6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u="none" strike="noStrike" dirty="0">
                          <a:effectLst/>
                        </a:rPr>
                        <a:t>7,73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71" marR="8771" marT="87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9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Informação </a:t>
            </a:r>
            <a:r>
              <a:rPr lang="pt-BR" sz="3200" b="1" dirty="0">
                <a:latin typeface="Calibri" pitchFamily="34" charset="0"/>
              </a:rPr>
              <a:t>s</a:t>
            </a:r>
            <a:r>
              <a:rPr lang="pt-BR" sz="3200" b="1" dirty="0" smtClean="0">
                <a:latin typeface="Calibri" pitchFamily="34" charset="0"/>
              </a:rPr>
              <a:t>obre atuação da OAB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494116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Pensando nas ações e iniciativas pela OAB nacional, o(a) </a:t>
            </a:r>
            <a:r>
              <a:rPr lang="pt-BR" sz="2000" dirty="0" err="1" smtClean="0"/>
              <a:t>Sr</a:t>
            </a:r>
            <a:r>
              <a:rPr lang="pt-BR" sz="2000" dirty="0" smtClean="0"/>
              <a:t> (a) diria:</a:t>
            </a:r>
          </a:p>
          <a:p>
            <a:r>
              <a:rPr lang="pt-BR" sz="2000" dirty="0" smtClean="0"/>
              <a:t>a)Se sente informado sobre as ações e iniciativas da OAB nacional.</a:t>
            </a:r>
          </a:p>
          <a:p>
            <a:r>
              <a:rPr lang="pt-BR" sz="2000" dirty="0" smtClean="0"/>
              <a:t>b) Se sente mal informado sobre as ações e iniciativas da OAB nacional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9544560"/>
              </p:ext>
            </p:extLst>
          </p:nvPr>
        </p:nvGraphicFramePr>
        <p:xfrm>
          <a:off x="827584" y="836712"/>
          <a:ext cx="7416824" cy="386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79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Defesa dos Advogados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0949" y="494116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sua </a:t>
            </a:r>
            <a:r>
              <a:rPr lang="pt-BR" sz="2000" dirty="0"/>
              <a:t>o</a:t>
            </a:r>
            <a:r>
              <a:rPr lang="pt-BR" sz="2000" dirty="0" smtClean="0"/>
              <a:t>pinião, a OAB, como entidade representativa da classe, dever ser:</a:t>
            </a:r>
          </a:p>
          <a:p>
            <a:r>
              <a:rPr lang="pt-BR" sz="2000" b="1" dirty="0" smtClean="0"/>
              <a:t>a) </a:t>
            </a:r>
            <a:r>
              <a:rPr lang="pt-BR" sz="2000" dirty="0" smtClean="0"/>
              <a:t>Uma entidade de representação que deve zela pela imagem institucional dos advogados, avaliando as situações especificas em caso de reclamação ou acusação contra um advogado?</a:t>
            </a:r>
          </a:p>
          <a:p>
            <a:r>
              <a:rPr lang="pt-BR" sz="2000" b="1" dirty="0" smtClean="0"/>
              <a:t>b) </a:t>
            </a:r>
            <a:r>
              <a:rPr lang="pt-BR" sz="2000" dirty="0" smtClean="0"/>
              <a:t>Uma </a:t>
            </a:r>
            <a:r>
              <a:rPr lang="pt-BR" sz="2000" dirty="0"/>
              <a:t>entidade de representação que deve </a:t>
            </a:r>
            <a:r>
              <a:rPr lang="pt-BR" sz="2000" dirty="0" smtClean="0"/>
              <a:t>defender os advogados em qualquer  situação, independentemente do tipo de reclamação ou acusação ?</a:t>
            </a:r>
            <a:endParaRPr lang="pt-BR" sz="2000" dirty="0"/>
          </a:p>
          <a:p>
            <a:pPr marL="457200" indent="-457200">
              <a:buAutoNum type="alphaLcParenR"/>
            </a:pP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7205015"/>
              </p:ext>
            </p:extLst>
          </p:nvPr>
        </p:nvGraphicFramePr>
        <p:xfrm>
          <a:off x="755575" y="908720"/>
          <a:ext cx="7274205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56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36096" y="156114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latin typeface="Calibri" pitchFamily="34" charset="0"/>
                <a:cs typeface="Calibri" pitchFamily="34" charset="0"/>
              </a:rPr>
              <a:t>CONCLUSÃO</a:t>
            </a:r>
            <a:endParaRPr lang="pt-BR" sz="4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8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140448"/>
            <a:ext cx="439248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Universo e Amostra Advogados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pt-BR" sz="25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540652"/>
              </p:ext>
            </p:extLst>
          </p:nvPr>
        </p:nvGraphicFramePr>
        <p:xfrm>
          <a:off x="971600" y="908720"/>
          <a:ext cx="7200800" cy="52565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63712"/>
                <a:gridCol w="1048978"/>
                <a:gridCol w="1048978"/>
                <a:gridCol w="1289368"/>
                <a:gridCol w="852295"/>
                <a:gridCol w="901466"/>
                <a:gridCol w="896003"/>
              </a:tblGrid>
              <a:tr h="26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SECCIONAL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Advogado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Estagiário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Suplementar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% Universo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</a:rPr>
                        <a:t>Amostra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258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753.940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45.270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25.266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824.476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100,00%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1.068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AC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2.272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2.499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6.218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6.616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0,80%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5.135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5.599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0,70%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AP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1.362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BA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26.564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2.424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1.440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30.428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3,70%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CE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14.820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15.545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1,90%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DF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22.760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1.876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2.622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27.258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11.241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347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12.095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1,50%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GO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21.055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1.262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1.181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23.498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2,90%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6.862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7.510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0,90%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MG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76.268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6.871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1.929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85.068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10,30%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MS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8.790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9.725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8.941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502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10.169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1,20%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11.462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12.681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1,50%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PB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7.570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8.203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1,00%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PE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18.780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1.623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20.952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2,50%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PI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6.101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6.651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0,80%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PR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42.241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1.441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43.912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RJ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120.981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10.609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2.836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134.426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16,30%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174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RN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6.522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6.988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0,80%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3.789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4.241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0,50%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RR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874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1.105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54.526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3.185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58.463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7,10%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SC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22.205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1.452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24.003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2,90%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SE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4.271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4.742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0,60%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SP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239.265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12.124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4.844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256.233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>
                          <a:effectLst/>
                        </a:rPr>
                        <a:t>31,10%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332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  <a:tr h="156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3.065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230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421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3.716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u="none" strike="noStrike" dirty="0">
                          <a:effectLst/>
                        </a:rPr>
                        <a:t>0,50%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8491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98508"/>
            <a:ext cx="504056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latin typeface="Calibri" pitchFamily="34" charset="0"/>
              </a:rPr>
              <a:t>Critério de Satisfação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98072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Consideramos a questão “ De uma maneira geral, a imagem que o Sr. (a) tem dos advogados é: positiva, negativa?” como a medida de satisfação para a sociedade. Neste caso, temos: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2011 – 68,0%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2012 – 72,2%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2013 – 72,3%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Vale lembrar que em 2011 a escala era muito positiva, pouco positiva, pouco negativa, muito negativa. Passando para uma escala dicotômica de positiva e negativa na pesquisa de 2012.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No caso dos advogados, consideramos a questão: “ Na sua avaliação, a atuação da OAB Nacional está sendo: ótima, boa, regular, ruim ou péssima?” Combinando ótimo e boa como avaliação positiva, temos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2011 – 72,0%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2012 – 60,7%</a:t>
            </a:r>
          </a:p>
          <a:p>
            <a:r>
              <a:rPr lang="pt-BR" sz="2800" dirty="0">
                <a:latin typeface="Calibri" pitchFamily="34" charset="0"/>
                <a:cs typeface="Calibri" pitchFamily="34" charset="0"/>
              </a:rPr>
              <a:t>2013 – 62,1%</a:t>
            </a:r>
          </a:p>
          <a:p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Calibri" pitchFamily="34" charset="0"/>
              </a:rPr>
              <a:t>Concluindo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comparando a atuação de 2013 com a de 2012, podemos dizer que foi mantido o mesmo nível de satisfação.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4082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0666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140448"/>
            <a:ext cx="439248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Universo e Amostra Sociedade</a:t>
            </a:r>
            <a:endParaRPr lang="pt-BR" sz="2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pt-BR" sz="25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32621"/>
              </p:ext>
            </p:extLst>
          </p:nvPr>
        </p:nvGraphicFramePr>
        <p:xfrm>
          <a:off x="827585" y="873982"/>
          <a:ext cx="7704854" cy="508784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056234"/>
                <a:gridCol w="1173126"/>
                <a:gridCol w="1416699"/>
                <a:gridCol w="1058795"/>
              </a:tblGrid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ESTADOS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%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COTA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Acre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733.559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0,38%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Alagoas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3.120.494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1,64%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Amapá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669.526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0,35%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Amazonas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3.483.985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1,83%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Bahia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14.016.906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7,35%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Ceará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8.452.381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4,43%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Distrito Federal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2.570.160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1,35%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Espírito Santo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3.514.952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1,84%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Goiás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6.003.788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3,15%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Maranhão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6.574.789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3,45%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Mato Grosso 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3.035.122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1,59%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Mato Grosso do Sul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2.449.024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Minas Gerais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19.597.330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10,28%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Pará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7.581.051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3,98%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Paraíba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3.766.528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1,98%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Paraná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10.444.526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5,48%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Pernambuco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8.796.448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4,61%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Piauí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3.118.360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1,64%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Rio de Janeiro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15.898.929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8,34%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Rio Grande do Norte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3.168.027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1,66%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Rio Grande do Sul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10.693.929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5,61%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Rondônia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1.562.409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0,82%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Roraima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450.479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0,24%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Santa Catarina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6.248.436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3,28%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São Paulo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41.262.199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21,64%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Sergipe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2.068.017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1,08%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Tocantins</a:t>
                      </a:r>
                      <a:endParaRPr lang="pt-BR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1.383.445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0,73%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  <a:tr h="15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190.664.799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1068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593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904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ore">
  <a:themeElements>
    <a:clrScheme name="Personalizada 5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66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5C00"/>
      </a:accent6>
      <a:hlink>
        <a:srgbClr val="0070C0"/>
      </a:hlink>
      <a:folHlink>
        <a:srgbClr val="FF66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buClr>
            <a:schemeClr val="accent2"/>
          </a:buClr>
          <a:defRPr sz="1400" dirty="0">
            <a:solidFill>
              <a:schemeClr val="tx1"/>
            </a:solidFill>
            <a:latin typeface="Trebuchet MS" pitchFamily="34" charset="0"/>
            <a:cs typeface="Arial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alore">
  <a:themeElements>
    <a:clrScheme name="Personalizada 5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66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5C00"/>
      </a:accent6>
      <a:hlink>
        <a:srgbClr val="0070C0"/>
      </a:hlink>
      <a:folHlink>
        <a:srgbClr val="FF66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buClr>
            <a:schemeClr val="accent2"/>
          </a:buClr>
          <a:defRPr sz="1400" dirty="0">
            <a:solidFill>
              <a:schemeClr val="tx1"/>
            </a:solidFill>
            <a:latin typeface="Trebuchet MS" pitchFamily="34" charset="0"/>
            <a:cs typeface="Arial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10789</TotalTime>
  <Words>4906</Words>
  <Application>Microsoft Office PowerPoint</Application>
  <PresentationFormat>Apresentação na tela (4:3)</PresentationFormat>
  <Paragraphs>1737</Paragraphs>
  <Slides>71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71</vt:i4>
      </vt:variant>
      <vt:variant>
        <vt:lpstr>Apresentações personalizadas</vt:lpstr>
      </vt:variant>
      <vt:variant>
        <vt:i4>1</vt:i4>
      </vt:variant>
    </vt:vector>
  </HeadingPairs>
  <TitlesOfParts>
    <vt:vector size="76" baseType="lpstr">
      <vt:lpstr>Valore</vt:lpstr>
      <vt:lpstr>Personalizar design</vt:lpstr>
      <vt:lpstr>3_Tema do Office</vt:lpstr>
      <vt:lpstr>1_Valore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valore</vt:lpstr>
    </vt:vector>
  </TitlesOfParts>
  <Company>Valore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Joana Aidar Rocha</dc:creator>
  <cp:lastModifiedBy>gabriel.alves</cp:lastModifiedBy>
  <cp:revision>1040</cp:revision>
  <dcterms:created xsi:type="dcterms:W3CDTF">2011-08-23T19:07:42Z</dcterms:created>
  <dcterms:modified xsi:type="dcterms:W3CDTF">2014-03-19T17:50:48Z</dcterms:modified>
</cp:coreProperties>
</file>